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3"/>
  </p:notesMasterIdLst>
  <p:sldIdLst>
    <p:sldId id="275" r:id="rId2"/>
    <p:sldId id="268" r:id="rId3"/>
    <p:sldId id="269" r:id="rId4"/>
    <p:sldId id="265" r:id="rId5"/>
    <p:sldId id="261" r:id="rId6"/>
    <p:sldId id="272" r:id="rId7"/>
    <p:sldId id="276" r:id="rId8"/>
    <p:sldId id="277" r:id="rId9"/>
    <p:sldId id="270" r:id="rId10"/>
    <p:sldId id="258" r:id="rId11"/>
    <p:sldId id="274" r:id="rId12"/>
  </p:sldIdLst>
  <p:sldSz cx="12192000" cy="6858000"/>
  <p:notesSz cx="6742113" cy="9872663"/>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C6114"/>
    <a:srgbClr val="003399"/>
    <a:srgbClr val="000080"/>
    <a:srgbClr val="000000"/>
    <a:srgbClr val="00007E"/>
    <a:srgbClr val="3333B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93768" autoAdjust="0"/>
  </p:normalViewPr>
  <p:slideViewPr>
    <p:cSldViewPr snapToGrid="0">
      <p:cViewPr varScale="1">
        <p:scale>
          <a:sx n="82" d="100"/>
          <a:sy n="82" d="100"/>
        </p:scale>
        <p:origin x="720" y="67"/>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21000" cy="495300"/>
          </a:xfrm>
          <a:prstGeom prst="rect">
            <a:avLst/>
          </a:prstGeom>
        </p:spPr>
        <p:txBody>
          <a:bodyPr vert="horz" lIns="91440" tIns="45720" rIns="91440" bIns="45720" rtlCol="0"/>
          <a:lstStyle>
            <a:lvl1pPr algn="l">
              <a:defRPr sz="1200"/>
            </a:lvl1pPr>
          </a:lstStyle>
          <a:p>
            <a:endParaRPr lang="sv-SE"/>
          </a:p>
        </p:txBody>
      </p:sp>
      <p:sp>
        <p:nvSpPr>
          <p:cNvPr id="3" name="Date Placeholder 2"/>
          <p:cNvSpPr>
            <a:spLocks noGrp="1"/>
          </p:cNvSpPr>
          <p:nvPr>
            <p:ph type="dt" idx="1"/>
          </p:nvPr>
        </p:nvSpPr>
        <p:spPr>
          <a:xfrm>
            <a:off x="3819525" y="0"/>
            <a:ext cx="2921000" cy="495300"/>
          </a:xfrm>
          <a:prstGeom prst="rect">
            <a:avLst/>
          </a:prstGeom>
        </p:spPr>
        <p:txBody>
          <a:bodyPr vert="horz" lIns="91440" tIns="45720" rIns="91440" bIns="45720" rtlCol="0"/>
          <a:lstStyle>
            <a:lvl1pPr algn="r">
              <a:defRPr sz="1200"/>
            </a:lvl1pPr>
          </a:lstStyle>
          <a:p>
            <a:fld id="{D14A4E26-4D01-42FB-91BB-6E7D43EAE93F}" type="datetimeFigureOut">
              <a:rPr lang="sv-SE" smtClean="0"/>
              <a:t>2021-02-03</a:t>
            </a:fld>
            <a:endParaRPr lang="sv-SE"/>
          </a:p>
        </p:txBody>
      </p:sp>
      <p:sp>
        <p:nvSpPr>
          <p:cNvPr id="4" name="Slide Image Placeholder 3"/>
          <p:cNvSpPr>
            <a:spLocks noGrp="1" noRot="1" noChangeAspect="1"/>
          </p:cNvSpPr>
          <p:nvPr>
            <p:ph type="sldImg" idx="2"/>
          </p:nvPr>
        </p:nvSpPr>
        <p:spPr>
          <a:xfrm>
            <a:off x="409575" y="1233488"/>
            <a:ext cx="5922963" cy="3332162"/>
          </a:xfrm>
          <a:prstGeom prst="rect">
            <a:avLst/>
          </a:prstGeom>
          <a:noFill/>
          <a:ln w="12700">
            <a:solidFill>
              <a:prstClr val="black"/>
            </a:solidFill>
          </a:ln>
        </p:spPr>
        <p:txBody>
          <a:bodyPr vert="horz" lIns="91440" tIns="45720" rIns="91440" bIns="45720" rtlCol="0" anchor="ctr"/>
          <a:lstStyle/>
          <a:p>
            <a:endParaRPr lang="sv-SE"/>
          </a:p>
        </p:txBody>
      </p:sp>
      <p:sp>
        <p:nvSpPr>
          <p:cNvPr id="5" name="Notes Placeholder 4"/>
          <p:cNvSpPr>
            <a:spLocks noGrp="1"/>
          </p:cNvSpPr>
          <p:nvPr>
            <p:ph type="body" sz="quarter" idx="3"/>
          </p:nvPr>
        </p:nvSpPr>
        <p:spPr>
          <a:xfrm>
            <a:off x="674688" y="4751388"/>
            <a:ext cx="5392737" cy="3887787"/>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sv-SE"/>
          </a:p>
        </p:txBody>
      </p:sp>
      <p:sp>
        <p:nvSpPr>
          <p:cNvPr id="6" name="Footer Placeholder 5"/>
          <p:cNvSpPr>
            <a:spLocks noGrp="1"/>
          </p:cNvSpPr>
          <p:nvPr>
            <p:ph type="ftr" sz="quarter" idx="4"/>
          </p:nvPr>
        </p:nvSpPr>
        <p:spPr>
          <a:xfrm>
            <a:off x="0" y="9377363"/>
            <a:ext cx="2921000" cy="495300"/>
          </a:xfrm>
          <a:prstGeom prst="rect">
            <a:avLst/>
          </a:prstGeom>
        </p:spPr>
        <p:txBody>
          <a:bodyPr vert="horz" lIns="91440" tIns="45720" rIns="91440" bIns="45720" rtlCol="0" anchor="b"/>
          <a:lstStyle>
            <a:lvl1pPr algn="l">
              <a:defRPr sz="1200"/>
            </a:lvl1pPr>
          </a:lstStyle>
          <a:p>
            <a:endParaRPr lang="sv-SE"/>
          </a:p>
        </p:txBody>
      </p:sp>
      <p:sp>
        <p:nvSpPr>
          <p:cNvPr id="7" name="Slide Number Placeholder 6"/>
          <p:cNvSpPr>
            <a:spLocks noGrp="1"/>
          </p:cNvSpPr>
          <p:nvPr>
            <p:ph type="sldNum" sz="quarter" idx="5"/>
          </p:nvPr>
        </p:nvSpPr>
        <p:spPr>
          <a:xfrm>
            <a:off x="3819525" y="9377363"/>
            <a:ext cx="2921000" cy="495300"/>
          </a:xfrm>
          <a:prstGeom prst="rect">
            <a:avLst/>
          </a:prstGeom>
        </p:spPr>
        <p:txBody>
          <a:bodyPr vert="horz" lIns="91440" tIns="45720" rIns="91440" bIns="45720" rtlCol="0" anchor="b"/>
          <a:lstStyle>
            <a:lvl1pPr algn="r">
              <a:defRPr sz="1200"/>
            </a:lvl1pPr>
          </a:lstStyle>
          <a:p>
            <a:fld id="{5FF82F88-EFA0-4B04-A84D-5E9B0846EABE}" type="slidenum">
              <a:rPr lang="sv-SE" smtClean="0"/>
              <a:t>‹#›</a:t>
            </a:fld>
            <a:endParaRPr lang="sv-SE"/>
          </a:p>
        </p:txBody>
      </p:sp>
    </p:spTree>
    <p:extLst>
      <p:ext uri="{BB962C8B-B14F-4D97-AF65-F5344CB8AC3E}">
        <p14:creationId xmlns:p14="http://schemas.microsoft.com/office/powerpoint/2010/main" val="297268564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sv-SE" dirty="0" smtClean="0"/>
              <a:t>Vi tror att framtiden är att </a:t>
            </a:r>
            <a:r>
              <a:rPr lang="sv-SE" baseline="0" dirty="0" smtClean="0"/>
              <a:t>ha ett ämnesfokus oberoende av institutionstillhörighet</a:t>
            </a:r>
          </a:p>
          <a:p>
            <a:endParaRPr lang="sv-SE" baseline="0" dirty="0" smtClean="0"/>
          </a:p>
          <a:p>
            <a:r>
              <a:rPr lang="sv-SE" sz="1200" u="sng" dirty="0" smtClean="0">
                <a:latin typeface="Frutiger LT Std 45 Light" panose="020B0402020204020204" pitchFamily="34" charset="0"/>
              </a:rPr>
              <a:t>Klinisk relevans</a:t>
            </a:r>
          </a:p>
          <a:p>
            <a:r>
              <a:rPr lang="sv-SE" sz="1200" dirty="0" smtClean="0">
                <a:latin typeface="Frutiger LT Std 45 Light" panose="020B0402020204020204" pitchFamily="34" charset="0"/>
              </a:rPr>
              <a:t>Epidemiologi, cancer, transplantation, encefaliter, </a:t>
            </a:r>
            <a:r>
              <a:rPr lang="sv-SE" sz="1200" dirty="0" err="1" smtClean="0">
                <a:latin typeface="Frutiger LT Std 45 Light" panose="020B0402020204020204" pitchFamily="34" charset="0"/>
              </a:rPr>
              <a:t>immunosuppression</a:t>
            </a:r>
            <a:r>
              <a:rPr lang="sv-SE" sz="1200" dirty="0" smtClean="0">
                <a:latin typeface="Frutiger LT Std 45 Light" panose="020B0402020204020204" pitchFamily="34" charset="0"/>
              </a:rPr>
              <a:t>, diarré</a:t>
            </a:r>
          </a:p>
        </p:txBody>
      </p:sp>
      <p:sp>
        <p:nvSpPr>
          <p:cNvPr id="4" name="Slide Number Placeholder 3"/>
          <p:cNvSpPr>
            <a:spLocks noGrp="1"/>
          </p:cNvSpPr>
          <p:nvPr>
            <p:ph type="sldNum" sz="quarter" idx="10"/>
          </p:nvPr>
        </p:nvSpPr>
        <p:spPr/>
        <p:txBody>
          <a:bodyPr/>
          <a:lstStyle/>
          <a:p>
            <a:fld id="{5FF82F88-EFA0-4B04-A84D-5E9B0846EABE}" type="slidenum">
              <a:rPr lang="sv-SE" smtClean="0"/>
              <a:t>2</a:t>
            </a:fld>
            <a:endParaRPr lang="sv-SE"/>
          </a:p>
        </p:txBody>
      </p:sp>
    </p:spTree>
    <p:extLst>
      <p:ext uri="{BB962C8B-B14F-4D97-AF65-F5344CB8AC3E}">
        <p14:creationId xmlns:p14="http://schemas.microsoft.com/office/powerpoint/2010/main" val="220255102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dirty="0" smtClean="0">
                <a:ea typeface="Calibri" panose="020F0502020204030204" pitchFamily="34" charset="0"/>
              </a:rPr>
              <a:t>Inriktningarna på de olika gruppernas forskning representerar en mycket bred spännvidd med starka kopplingar till både klinik och industri. En centrumbildning skulle effektivt skapa större trygghet för teknisk personal, möjliggöra en samordnad infrastruktur, bidra till en gemensam utbildningsstrategi inom virologi vid fakulteten, samt skapa förutsättningar för translationell forskning i världsklass.</a:t>
            </a:r>
            <a:endParaRPr lang="sv-SE" dirty="0" smtClean="0"/>
          </a:p>
          <a:p>
            <a:endParaRPr lang="sv-SE" dirty="0"/>
          </a:p>
        </p:txBody>
      </p:sp>
      <p:sp>
        <p:nvSpPr>
          <p:cNvPr id="4" name="Slide Number Placeholder 3"/>
          <p:cNvSpPr>
            <a:spLocks noGrp="1"/>
          </p:cNvSpPr>
          <p:nvPr>
            <p:ph type="sldNum" sz="quarter" idx="10"/>
          </p:nvPr>
        </p:nvSpPr>
        <p:spPr/>
        <p:txBody>
          <a:bodyPr/>
          <a:lstStyle/>
          <a:p>
            <a:fld id="{5FF82F88-EFA0-4B04-A84D-5E9B0846EABE}" type="slidenum">
              <a:rPr lang="sv-SE" smtClean="0"/>
              <a:t>4</a:t>
            </a:fld>
            <a:endParaRPr lang="sv-SE"/>
          </a:p>
        </p:txBody>
      </p:sp>
    </p:spTree>
    <p:extLst>
      <p:ext uri="{BB962C8B-B14F-4D97-AF65-F5344CB8AC3E}">
        <p14:creationId xmlns:p14="http://schemas.microsoft.com/office/powerpoint/2010/main" val="76441289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sv-SE" dirty="0" smtClean="0"/>
              <a:t>Vi tror att framtiden är att </a:t>
            </a:r>
            <a:r>
              <a:rPr lang="sv-SE" baseline="0" dirty="0" smtClean="0"/>
              <a:t>ha ett ämnesfokus oberoende av institutionstillhörighet</a:t>
            </a:r>
          </a:p>
          <a:p>
            <a:endParaRPr lang="sv-SE" baseline="0" dirty="0" smtClean="0"/>
          </a:p>
          <a:p>
            <a:r>
              <a:rPr lang="sv-SE" sz="1200" u="sng" dirty="0" smtClean="0">
                <a:latin typeface="Frutiger LT Std 45 Light" panose="020B0402020204020204" pitchFamily="34" charset="0"/>
              </a:rPr>
              <a:t>Klinisk relevans</a:t>
            </a:r>
          </a:p>
          <a:p>
            <a:r>
              <a:rPr lang="sv-SE" sz="1200" dirty="0" smtClean="0">
                <a:latin typeface="Frutiger LT Std 45 Light" panose="020B0402020204020204" pitchFamily="34" charset="0"/>
              </a:rPr>
              <a:t>Epidemiologi, cancer, transplantation, encefaliter, </a:t>
            </a:r>
            <a:r>
              <a:rPr lang="sv-SE" sz="1200" dirty="0" err="1" smtClean="0">
                <a:latin typeface="Frutiger LT Std 45 Light" panose="020B0402020204020204" pitchFamily="34" charset="0"/>
              </a:rPr>
              <a:t>immunosuppression</a:t>
            </a:r>
            <a:r>
              <a:rPr lang="sv-SE" sz="1200" dirty="0" smtClean="0">
                <a:latin typeface="Frutiger LT Std 45 Light" panose="020B0402020204020204" pitchFamily="34" charset="0"/>
              </a:rPr>
              <a:t>, diarré</a:t>
            </a:r>
          </a:p>
        </p:txBody>
      </p:sp>
      <p:sp>
        <p:nvSpPr>
          <p:cNvPr id="4" name="Slide Number Placeholder 3"/>
          <p:cNvSpPr>
            <a:spLocks noGrp="1"/>
          </p:cNvSpPr>
          <p:nvPr>
            <p:ph type="sldNum" sz="quarter" idx="10"/>
          </p:nvPr>
        </p:nvSpPr>
        <p:spPr/>
        <p:txBody>
          <a:bodyPr/>
          <a:lstStyle/>
          <a:p>
            <a:fld id="{5FF82F88-EFA0-4B04-A84D-5E9B0846EABE}" type="slidenum">
              <a:rPr lang="sv-SE" smtClean="0"/>
              <a:t>7</a:t>
            </a:fld>
            <a:endParaRPr lang="sv-SE"/>
          </a:p>
        </p:txBody>
      </p:sp>
    </p:spTree>
    <p:extLst>
      <p:ext uri="{BB962C8B-B14F-4D97-AF65-F5344CB8AC3E}">
        <p14:creationId xmlns:p14="http://schemas.microsoft.com/office/powerpoint/2010/main" val="243413265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sv-SE" dirty="0" smtClean="0"/>
              <a:t>Vi tror att framtiden är att </a:t>
            </a:r>
            <a:r>
              <a:rPr lang="sv-SE" baseline="0" dirty="0" smtClean="0"/>
              <a:t>ha ett ämnesfokus oberoende av institutionstillhörighet</a:t>
            </a:r>
          </a:p>
          <a:p>
            <a:endParaRPr lang="sv-SE" baseline="0" dirty="0" smtClean="0"/>
          </a:p>
          <a:p>
            <a:r>
              <a:rPr lang="sv-SE" sz="1200" u="sng" dirty="0" smtClean="0">
                <a:latin typeface="Frutiger LT Std 45 Light" panose="020B0402020204020204" pitchFamily="34" charset="0"/>
              </a:rPr>
              <a:t>Klinisk relevans</a:t>
            </a:r>
          </a:p>
          <a:p>
            <a:r>
              <a:rPr lang="sv-SE" sz="1200" dirty="0" smtClean="0">
                <a:latin typeface="Frutiger LT Std 45 Light" panose="020B0402020204020204" pitchFamily="34" charset="0"/>
              </a:rPr>
              <a:t>Epidemiologi, cancer, transplantation, encefaliter, </a:t>
            </a:r>
            <a:r>
              <a:rPr lang="sv-SE" sz="1200" dirty="0" err="1" smtClean="0">
                <a:latin typeface="Frutiger LT Std 45 Light" panose="020B0402020204020204" pitchFamily="34" charset="0"/>
              </a:rPr>
              <a:t>immunosuppression</a:t>
            </a:r>
            <a:r>
              <a:rPr lang="sv-SE" sz="1200" dirty="0" smtClean="0">
                <a:latin typeface="Frutiger LT Std 45 Light" panose="020B0402020204020204" pitchFamily="34" charset="0"/>
              </a:rPr>
              <a:t>, diarré</a:t>
            </a:r>
          </a:p>
        </p:txBody>
      </p:sp>
      <p:sp>
        <p:nvSpPr>
          <p:cNvPr id="4" name="Slide Number Placeholder 3"/>
          <p:cNvSpPr>
            <a:spLocks noGrp="1"/>
          </p:cNvSpPr>
          <p:nvPr>
            <p:ph type="sldNum" sz="quarter" idx="10"/>
          </p:nvPr>
        </p:nvSpPr>
        <p:spPr/>
        <p:txBody>
          <a:bodyPr/>
          <a:lstStyle/>
          <a:p>
            <a:fld id="{5FF82F88-EFA0-4B04-A84D-5E9B0846EABE}" type="slidenum">
              <a:rPr lang="sv-SE" smtClean="0"/>
              <a:t>8</a:t>
            </a:fld>
            <a:endParaRPr lang="sv-SE"/>
          </a:p>
        </p:txBody>
      </p:sp>
    </p:spTree>
    <p:extLst>
      <p:ext uri="{BB962C8B-B14F-4D97-AF65-F5344CB8AC3E}">
        <p14:creationId xmlns:p14="http://schemas.microsoft.com/office/powerpoint/2010/main" val="117317311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20C0CC1C-8A2C-470C-822F-AE5295DC2728}" type="datetimeFigureOut">
              <a:rPr lang="en-US" smtClean="0"/>
              <a:t>2/3/2021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5982AE6-0789-4EA1-A9B3-2DDA725020F0}" type="slidenum">
              <a:rPr lang="en-US" smtClean="0"/>
              <a:t>‹#›</a:t>
            </a:fld>
            <a:endParaRPr lang="en-US"/>
          </a:p>
        </p:txBody>
      </p:sp>
    </p:spTree>
    <p:extLst>
      <p:ext uri="{BB962C8B-B14F-4D97-AF65-F5344CB8AC3E}">
        <p14:creationId xmlns:p14="http://schemas.microsoft.com/office/powerpoint/2010/main" val="373628261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0C0CC1C-8A2C-470C-822F-AE5295DC2728}" type="datetimeFigureOut">
              <a:rPr lang="en-US" smtClean="0"/>
              <a:t>2/3/2021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5982AE6-0789-4EA1-A9B3-2DDA725020F0}" type="slidenum">
              <a:rPr lang="en-US" smtClean="0"/>
              <a:t>‹#›</a:t>
            </a:fld>
            <a:endParaRPr lang="en-US"/>
          </a:p>
        </p:txBody>
      </p:sp>
    </p:spTree>
    <p:extLst>
      <p:ext uri="{BB962C8B-B14F-4D97-AF65-F5344CB8AC3E}">
        <p14:creationId xmlns:p14="http://schemas.microsoft.com/office/powerpoint/2010/main" val="370778971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0C0CC1C-8A2C-470C-822F-AE5295DC2728}" type="datetimeFigureOut">
              <a:rPr lang="en-US" smtClean="0"/>
              <a:t>2/3/2021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5982AE6-0789-4EA1-A9B3-2DDA725020F0}" type="slidenum">
              <a:rPr lang="en-US" smtClean="0"/>
              <a:t>‹#›</a:t>
            </a:fld>
            <a:endParaRPr lang="en-US"/>
          </a:p>
        </p:txBody>
      </p:sp>
    </p:spTree>
    <p:extLst>
      <p:ext uri="{BB962C8B-B14F-4D97-AF65-F5344CB8AC3E}">
        <p14:creationId xmlns:p14="http://schemas.microsoft.com/office/powerpoint/2010/main" val="4965088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0C0CC1C-8A2C-470C-822F-AE5295DC2728}" type="datetimeFigureOut">
              <a:rPr lang="en-US" smtClean="0"/>
              <a:t>2/3/2021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5982AE6-0789-4EA1-A9B3-2DDA725020F0}" type="slidenum">
              <a:rPr lang="en-US" smtClean="0"/>
              <a:t>‹#›</a:t>
            </a:fld>
            <a:endParaRPr lang="en-US"/>
          </a:p>
        </p:txBody>
      </p:sp>
    </p:spTree>
    <p:extLst>
      <p:ext uri="{BB962C8B-B14F-4D97-AF65-F5344CB8AC3E}">
        <p14:creationId xmlns:p14="http://schemas.microsoft.com/office/powerpoint/2010/main" val="156778176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20C0CC1C-8A2C-470C-822F-AE5295DC2728}" type="datetimeFigureOut">
              <a:rPr lang="en-US" smtClean="0"/>
              <a:t>2/3/2021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5982AE6-0789-4EA1-A9B3-2DDA725020F0}" type="slidenum">
              <a:rPr lang="en-US" smtClean="0"/>
              <a:t>‹#›</a:t>
            </a:fld>
            <a:endParaRPr lang="en-US"/>
          </a:p>
        </p:txBody>
      </p:sp>
    </p:spTree>
    <p:extLst>
      <p:ext uri="{BB962C8B-B14F-4D97-AF65-F5344CB8AC3E}">
        <p14:creationId xmlns:p14="http://schemas.microsoft.com/office/powerpoint/2010/main" val="406993567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20C0CC1C-8A2C-470C-822F-AE5295DC2728}" type="datetimeFigureOut">
              <a:rPr lang="en-US" smtClean="0"/>
              <a:t>2/3/2021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5982AE6-0789-4EA1-A9B3-2DDA725020F0}" type="slidenum">
              <a:rPr lang="en-US" smtClean="0"/>
              <a:t>‹#›</a:t>
            </a:fld>
            <a:endParaRPr lang="en-US"/>
          </a:p>
        </p:txBody>
      </p:sp>
    </p:spTree>
    <p:extLst>
      <p:ext uri="{BB962C8B-B14F-4D97-AF65-F5344CB8AC3E}">
        <p14:creationId xmlns:p14="http://schemas.microsoft.com/office/powerpoint/2010/main" val="353307389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20C0CC1C-8A2C-470C-822F-AE5295DC2728}" type="datetimeFigureOut">
              <a:rPr lang="en-US" smtClean="0"/>
              <a:t>2/3/2021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25982AE6-0789-4EA1-A9B3-2DDA725020F0}" type="slidenum">
              <a:rPr lang="en-US" smtClean="0"/>
              <a:t>‹#›</a:t>
            </a:fld>
            <a:endParaRPr lang="en-US"/>
          </a:p>
        </p:txBody>
      </p:sp>
    </p:spTree>
    <p:extLst>
      <p:ext uri="{BB962C8B-B14F-4D97-AF65-F5344CB8AC3E}">
        <p14:creationId xmlns:p14="http://schemas.microsoft.com/office/powerpoint/2010/main" val="133813028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20C0CC1C-8A2C-470C-822F-AE5295DC2728}" type="datetimeFigureOut">
              <a:rPr lang="en-US" smtClean="0"/>
              <a:t>2/3/2021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5982AE6-0789-4EA1-A9B3-2DDA725020F0}" type="slidenum">
              <a:rPr lang="en-US" smtClean="0"/>
              <a:t>‹#›</a:t>
            </a:fld>
            <a:endParaRPr lang="en-US"/>
          </a:p>
        </p:txBody>
      </p:sp>
    </p:spTree>
    <p:extLst>
      <p:ext uri="{BB962C8B-B14F-4D97-AF65-F5344CB8AC3E}">
        <p14:creationId xmlns:p14="http://schemas.microsoft.com/office/powerpoint/2010/main" val="421030355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0C0CC1C-8A2C-470C-822F-AE5295DC2728}" type="datetimeFigureOut">
              <a:rPr lang="en-US" smtClean="0"/>
              <a:t>2/3/2021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25982AE6-0789-4EA1-A9B3-2DDA725020F0}" type="slidenum">
              <a:rPr lang="en-US" smtClean="0"/>
              <a:t>‹#›</a:t>
            </a:fld>
            <a:endParaRPr lang="en-US"/>
          </a:p>
        </p:txBody>
      </p:sp>
    </p:spTree>
    <p:extLst>
      <p:ext uri="{BB962C8B-B14F-4D97-AF65-F5344CB8AC3E}">
        <p14:creationId xmlns:p14="http://schemas.microsoft.com/office/powerpoint/2010/main" val="295438746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20C0CC1C-8A2C-470C-822F-AE5295DC2728}" type="datetimeFigureOut">
              <a:rPr lang="en-US" smtClean="0"/>
              <a:t>2/3/2021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5982AE6-0789-4EA1-A9B3-2DDA725020F0}" type="slidenum">
              <a:rPr lang="en-US" smtClean="0"/>
              <a:t>‹#›</a:t>
            </a:fld>
            <a:endParaRPr lang="en-US"/>
          </a:p>
        </p:txBody>
      </p:sp>
    </p:spTree>
    <p:extLst>
      <p:ext uri="{BB962C8B-B14F-4D97-AF65-F5344CB8AC3E}">
        <p14:creationId xmlns:p14="http://schemas.microsoft.com/office/powerpoint/2010/main" val="219222673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20C0CC1C-8A2C-470C-822F-AE5295DC2728}" type="datetimeFigureOut">
              <a:rPr lang="en-US" smtClean="0"/>
              <a:t>2/3/2021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5982AE6-0789-4EA1-A9B3-2DDA725020F0}" type="slidenum">
              <a:rPr lang="en-US" smtClean="0"/>
              <a:t>‹#›</a:t>
            </a:fld>
            <a:endParaRPr lang="en-US"/>
          </a:p>
        </p:txBody>
      </p:sp>
    </p:spTree>
    <p:extLst>
      <p:ext uri="{BB962C8B-B14F-4D97-AF65-F5344CB8AC3E}">
        <p14:creationId xmlns:p14="http://schemas.microsoft.com/office/powerpoint/2010/main" val="213004532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0C0CC1C-8A2C-470C-822F-AE5295DC2728}" type="datetimeFigureOut">
              <a:rPr lang="en-US" smtClean="0"/>
              <a:t>2/3/2021</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5982AE6-0789-4EA1-A9B3-2DDA725020F0}" type="slidenum">
              <a:rPr lang="en-US" smtClean="0"/>
              <a:t>‹#›</a:t>
            </a:fld>
            <a:endParaRPr lang="en-US"/>
          </a:p>
        </p:txBody>
      </p:sp>
    </p:spTree>
    <p:extLst>
      <p:ext uri="{BB962C8B-B14F-4D97-AF65-F5344CB8AC3E}">
        <p14:creationId xmlns:p14="http://schemas.microsoft.com/office/powerpoint/2010/main" val="366273851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image" Target="../media/image67.png"/><Relationship Id="rId13" Type="http://schemas.openxmlformats.org/officeDocument/2006/relationships/image" Target="../media/image72.png"/><Relationship Id="rId18" Type="http://schemas.openxmlformats.org/officeDocument/2006/relationships/image" Target="../media/image77.jpeg"/><Relationship Id="rId3" Type="http://schemas.openxmlformats.org/officeDocument/2006/relationships/image" Target="../media/image62.png"/><Relationship Id="rId7" Type="http://schemas.openxmlformats.org/officeDocument/2006/relationships/image" Target="../media/image66.png"/><Relationship Id="rId12" Type="http://schemas.openxmlformats.org/officeDocument/2006/relationships/image" Target="../media/image71.jpeg"/><Relationship Id="rId17" Type="http://schemas.openxmlformats.org/officeDocument/2006/relationships/image" Target="../media/image76.png"/><Relationship Id="rId2" Type="http://schemas.openxmlformats.org/officeDocument/2006/relationships/image" Target="../media/image61.png"/><Relationship Id="rId16" Type="http://schemas.openxmlformats.org/officeDocument/2006/relationships/image" Target="../media/image75.png"/><Relationship Id="rId20"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image" Target="../media/image65.png"/><Relationship Id="rId11" Type="http://schemas.openxmlformats.org/officeDocument/2006/relationships/image" Target="../media/image70.png"/><Relationship Id="rId5" Type="http://schemas.openxmlformats.org/officeDocument/2006/relationships/image" Target="../media/image64.jpeg"/><Relationship Id="rId15" Type="http://schemas.openxmlformats.org/officeDocument/2006/relationships/image" Target="../media/image74.png"/><Relationship Id="rId10" Type="http://schemas.openxmlformats.org/officeDocument/2006/relationships/image" Target="../media/image69.png"/><Relationship Id="rId19" Type="http://schemas.openxmlformats.org/officeDocument/2006/relationships/image" Target="../media/image78.gif"/><Relationship Id="rId4" Type="http://schemas.openxmlformats.org/officeDocument/2006/relationships/image" Target="../media/image63.png"/><Relationship Id="rId9" Type="http://schemas.openxmlformats.org/officeDocument/2006/relationships/image" Target="../media/image68.png"/><Relationship Id="rId14" Type="http://schemas.openxmlformats.org/officeDocument/2006/relationships/image" Target="../media/image73.png"/></Relationships>
</file>

<file path=ppt/slides/_rels/slide11.xml.rels><?xml version="1.0" encoding="UTF-8" standalone="yes"?>
<Relationships xmlns="http://schemas.openxmlformats.org/package/2006/relationships"><Relationship Id="rId8" Type="http://schemas.openxmlformats.org/officeDocument/2006/relationships/image" Target="../media/image18.png"/><Relationship Id="rId13" Type="http://schemas.openxmlformats.org/officeDocument/2006/relationships/image" Target="../media/image23.png"/><Relationship Id="rId18" Type="http://schemas.openxmlformats.org/officeDocument/2006/relationships/image" Target="../media/image2.png"/><Relationship Id="rId3" Type="http://schemas.openxmlformats.org/officeDocument/2006/relationships/image" Target="../media/image13.png"/><Relationship Id="rId7" Type="http://schemas.openxmlformats.org/officeDocument/2006/relationships/image" Target="../media/image17.jpeg"/><Relationship Id="rId12" Type="http://schemas.openxmlformats.org/officeDocument/2006/relationships/image" Target="../media/image22.jpeg"/><Relationship Id="rId17" Type="http://schemas.openxmlformats.org/officeDocument/2006/relationships/image" Target="../media/image27.png"/><Relationship Id="rId2" Type="http://schemas.openxmlformats.org/officeDocument/2006/relationships/image" Target="../media/image12.png"/><Relationship Id="rId16" Type="http://schemas.openxmlformats.org/officeDocument/2006/relationships/image" Target="../media/image26.png"/><Relationship Id="rId1" Type="http://schemas.openxmlformats.org/officeDocument/2006/relationships/slideLayout" Target="../slideLayouts/slideLayout1.xml"/><Relationship Id="rId6" Type="http://schemas.openxmlformats.org/officeDocument/2006/relationships/image" Target="../media/image16.png"/><Relationship Id="rId11" Type="http://schemas.openxmlformats.org/officeDocument/2006/relationships/image" Target="../media/image21.gif"/><Relationship Id="rId5" Type="http://schemas.openxmlformats.org/officeDocument/2006/relationships/image" Target="../media/image15.png"/><Relationship Id="rId15" Type="http://schemas.openxmlformats.org/officeDocument/2006/relationships/image" Target="../media/image25.png"/><Relationship Id="rId10" Type="http://schemas.openxmlformats.org/officeDocument/2006/relationships/image" Target="../media/image20.png"/><Relationship Id="rId4" Type="http://schemas.openxmlformats.org/officeDocument/2006/relationships/image" Target="../media/image14.png"/><Relationship Id="rId9" Type="http://schemas.openxmlformats.org/officeDocument/2006/relationships/image" Target="../media/image19.png"/><Relationship Id="rId14" Type="http://schemas.openxmlformats.org/officeDocument/2006/relationships/image" Target="../media/image24.jpeg"/></Relationships>
</file>

<file path=ppt/slides/_rels/slide2.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image" Target="../media/image3.jpeg"/><Relationship Id="rId7" Type="http://schemas.openxmlformats.org/officeDocument/2006/relationships/image" Target="../media/image7.jpeg"/><Relationship Id="rId12" Type="http://schemas.openxmlformats.org/officeDocument/2006/relationships/image" Target="../media/image11.jpe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6.jpeg"/><Relationship Id="rId11" Type="http://schemas.openxmlformats.org/officeDocument/2006/relationships/image" Target="../media/image10.jpeg"/><Relationship Id="rId5" Type="http://schemas.openxmlformats.org/officeDocument/2006/relationships/image" Target="../media/image5.png"/><Relationship Id="rId10" Type="http://schemas.openxmlformats.org/officeDocument/2006/relationships/image" Target="../media/image9.jpeg"/><Relationship Id="rId4" Type="http://schemas.openxmlformats.org/officeDocument/2006/relationships/image" Target="../media/image4.png"/><Relationship Id="rId9" Type="http://schemas.openxmlformats.org/officeDocument/2006/relationships/image" Target="../media/image8.jpeg"/></Relationships>
</file>

<file path=ppt/slides/_rels/slide3.xml.rels><?xml version="1.0" encoding="UTF-8" standalone="yes"?>
<Relationships xmlns="http://schemas.openxmlformats.org/package/2006/relationships"><Relationship Id="rId8" Type="http://schemas.openxmlformats.org/officeDocument/2006/relationships/image" Target="../media/image18.png"/><Relationship Id="rId13" Type="http://schemas.openxmlformats.org/officeDocument/2006/relationships/image" Target="../media/image23.png"/><Relationship Id="rId18" Type="http://schemas.openxmlformats.org/officeDocument/2006/relationships/image" Target="../media/image2.png"/><Relationship Id="rId3" Type="http://schemas.openxmlformats.org/officeDocument/2006/relationships/image" Target="../media/image13.png"/><Relationship Id="rId7" Type="http://schemas.openxmlformats.org/officeDocument/2006/relationships/image" Target="../media/image17.jpeg"/><Relationship Id="rId12" Type="http://schemas.openxmlformats.org/officeDocument/2006/relationships/image" Target="../media/image22.jpeg"/><Relationship Id="rId17" Type="http://schemas.openxmlformats.org/officeDocument/2006/relationships/image" Target="../media/image27.png"/><Relationship Id="rId2" Type="http://schemas.openxmlformats.org/officeDocument/2006/relationships/image" Target="../media/image12.png"/><Relationship Id="rId16" Type="http://schemas.openxmlformats.org/officeDocument/2006/relationships/image" Target="../media/image26.png"/><Relationship Id="rId1" Type="http://schemas.openxmlformats.org/officeDocument/2006/relationships/slideLayout" Target="../slideLayouts/slideLayout1.xml"/><Relationship Id="rId6" Type="http://schemas.openxmlformats.org/officeDocument/2006/relationships/image" Target="../media/image16.png"/><Relationship Id="rId11" Type="http://schemas.openxmlformats.org/officeDocument/2006/relationships/image" Target="../media/image21.gif"/><Relationship Id="rId5" Type="http://schemas.openxmlformats.org/officeDocument/2006/relationships/image" Target="../media/image15.png"/><Relationship Id="rId15" Type="http://schemas.openxmlformats.org/officeDocument/2006/relationships/image" Target="../media/image25.png"/><Relationship Id="rId10" Type="http://schemas.openxmlformats.org/officeDocument/2006/relationships/image" Target="../media/image20.png"/><Relationship Id="rId4" Type="http://schemas.openxmlformats.org/officeDocument/2006/relationships/image" Target="../media/image14.png"/><Relationship Id="rId9" Type="http://schemas.openxmlformats.org/officeDocument/2006/relationships/image" Target="../media/image19.png"/><Relationship Id="rId14" Type="http://schemas.openxmlformats.org/officeDocument/2006/relationships/image" Target="../media/image24.jpeg"/></Relationships>
</file>

<file path=ppt/slides/_rels/slide4.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29.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jpeg"/><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7.xml.rels><?xml version="1.0" encoding="UTF-8" standalone="yes"?>
<Relationships xmlns="http://schemas.openxmlformats.org/package/2006/relationships"><Relationship Id="rId8" Type="http://schemas.openxmlformats.org/officeDocument/2006/relationships/image" Target="../media/image36.png"/><Relationship Id="rId3" Type="http://schemas.openxmlformats.org/officeDocument/2006/relationships/image" Target="../media/image32.png"/><Relationship Id="rId7" Type="http://schemas.openxmlformats.org/officeDocument/2006/relationships/image" Target="../media/image35.png"/><Relationship Id="rId2" Type="http://schemas.openxmlformats.org/officeDocument/2006/relationships/notesSlide" Target="../notesSlides/notesSlide3.xml"/><Relationship Id="rId1" Type="http://schemas.openxmlformats.org/officeDocument/2006/relationships/slideLayout" Target="../slideLayouts/slideLayout1.xml"/><Relationship Id="rId6" Type="http://schemas.openxmlformats.org/officeDocument/2006/relationships/image" Target="../media/image34.png"/><Relationship Id="rId5" Type="http://schemas.openxmlformats.org/officeDocument/2006/relationships/image" Target="../media/image33.png"/><Relationship Id="rId4" Type="http://schemas.openxmlformats.org/officeDocument/2006/relationships/image" Target="../media/image2.png"/></Relationships>
</file>

<file path=ppt/slides/_rels/slide8.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4.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9.xml.rels><?xml version="1.0" encoding="UTF-8" standalone="yes"?>
<Relationships xmlns="http://schemas.openxmlformats.org/package/2006/relationships"><Relationship Id="rId8" Type="http://schemas.openxmlformats.org/officeDocument/2006/relationships/image" Target="../media/image43.png"/><Relationship Id="rId13" Type="http://schemas.openxmlformats.org/officeDocument/2006/relationships/image" Target="../media/image48.png"/><Relationship Id="rId18" Type="http://schemas.openxmlformats.org/officeDocument/2006/relationships/image" Target="../media/image53.jpeg"/><Relationship Id="rId26" Type="http://schemas.openxmlformats.org/officeDocument/2006/relationships/image" Target="../media/image2.png"/><Relationship Id="rId3" Type="http://schemas.openxmlformats.org/officeDocument/2006/relationships/image" Target="../media/image38.jpeg"/><Relationship Id="rId21" Type="http://schemas.openxmlformats.org/officeDocument/2006/relationships/image" Target="../media/image56.png"/><Relationship Id="rId7" Type="http://schemas.openxmlformats.org/officeDocument/2006/relationships/image" Target="../media/image42.png"/><Relationship Id="rId12" Type="http://schemas.openxmlformats.org/officeDocument/2006/relationships/image" Target="../media/image47.png"/><Relationship Id="rId17" Type="http://schemas.openxmlformats.org/officeDocument/2006/relationships/image" Target="../media/image52.png"/><Relationship Id="rId25" Type="http://schemas.openxmlformats.org/officeDocument/2006/relationships/image" Target="../media/image60.png"/><Relationship Id="rId2" Type="http://schemas.openxmlformats.org/officeDocument/2006/relationships/image" Target="../media/image37.png"/><Relationship Id="rId16" Type="http://schemas.openxmlformats.org/officeDocument/2006/relationships/image" Target="../media/image51.png"/><Relationship Id="rId20" Type="http://schemas.openxmlformats.org/officeDocument/2006/relationships/image" Target="../media/image55.png"/><Relationship Id="rId1" Type="http://schemas.openxmlformats.org/officeDocument/2006/relationships/slideLayout" Target="../slideLayouts/slideLayout1.xml"/><Relationship Id="rId6" Type="http://schemas.openxmlformats.org/officeDocument/2006/relationships/image" Target="../media/image41.jpeg"/><Relationship Id="rId11" Type="http://schemas.openxmlformats.org/officeDocument/2006/relationships/image" Target="../media/image46.png"/><Relationship Id="rId24" Type="http://schemas.openxmlformats.org/officeDocument/2006/relationships/image" Target="../media/image59.png"/><Relationship Id="rId5" Type="http://schemas.openxmlformats.org/officeDocument/2006/relationships/image" Target="../media/image40.png"/><Relationship Id="rId15" Type="http://schemas.openxmlformats.org/officeDocument/2006/relationships/image" Target="../media/image50.png"/><Relationship Id="rId23" Type="http://schemas.openxmlformats.org/officeDocument/2006/relationships/image" Target="../media/image58.png"/><Relationship Id="rId10" Type="http://schemas.openxmlformats.org/officeDocument/2006/relationships/image" Target="../media/image45.jpeg"/><Relationship Id="rId19" Type="http://schemas.openxmlformats.org/officeDocument/2006/relationships/image" Target="../media/image54.jpeg"/><Relationship Id="rId4" Type="http://schemas.openxmlformats.org/officeDocument/2006/relationships/image" Target="../media/image39.jpeg"/><Relationship Id="rId9" Type="http://schemas.openxmlformats.org/officeDocument/2006/relationships/image" Target="../media/image44.jpeg"/><Relationship Id="rId14" Type="http://schemas.openxmlformats.org/officeDocument/2006/relationships/image" Target="../media/image49.png"/><Relationship Id="rId22" Type="http://schemas.openxmlformats.org/officeDocument/2006/relationships/image" Target="../media/image5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Group 8"/>
          <p:cNvGrpSpPr/>
          <p:nvPr/>
        </p:nvGrpSpPr>
        <p:grpSpPr>
          <a:xfrm>
            <a:off x="1386351" y="2199930"/>
            <a:ext cx="3771206" cy="3789969"/>
            <a:chOff x="1720644" y="2094270"/>
            <a:chExt cx="3952566" cy="3972231"/>
          </a:xfrm>
        </p:grpSpPr>
        <p:pic>
          <p:nvPicPr>
            <p:cNvPr id="7" name="Picture 6"/>
            <p:cNvPicPr>
              <a:picLocks noChangeAspect="1"/>
            </p:cNvPicPr>
            <p:nvPr/>
          </p:nvPicPr>
          <p:blipFill>
            <a:blip r:embed="rId2">
              <a:clrChange>
                <a:clrFrom>
                  <a:srgbClr val="390000"/>
                </a:clrFrom>
                <a:clrTo>
                  <a:srgbClr val="390000">
                    <a:alpha val="0"/>
                  </a:srgbClr>
                </a:clrTo>
              </a:clrChange>
              <a:duotone>
                <a:prstClr val="black"/>
                <a:srgbClr val="003399">
                  <a:tint val="45000"/>
                  <a:satMod val="400000"/>
                </a:srgbClr>
              </a:duotone>
              <a:extLst>
                <a:ext uri="{28A0092B-C50C-407E-A947-70E740481C1C}">
                  <a14:useLocalDpi xmlns:a14="http://schemas.microsoft.com/office/drawing/2010/main" val="0"/>
                </a:ext>
              </a:extLst>
            </a:blip>
            <a:stretch>
              <a:fillRect/>
            </a:stretch>
          </p:blipFill>
          <p:spPr>
            <a:xfrm>
              <a:off x="2113934" y="2410956"/>
              <a:ext cx="3153444" cy="3345143"/>
            </a:xfrm>
            <a:prstGeom prst="rect">
              <a:avLst/>
            </a:prstGeom>
          </p:spPr>
        </p:pic>
        <p:sp>
          <p:nvSpPr>
            <p:cNvPr id="8" name="Rectangle 7"/>
            <p:cNvSpPr/>
            <p:nvPr/>
          </p:nvSpPr>
          <p:spPr>
            <a:xfrm>
              <a:off x="1720644" y="2094270"/>
              <a:ext cx="3952566" cy="3972231"/>
            </a:xfrm>
            <a:prstGeom prst="rect">
              <a:avLst/>
            </a:prstGeom>
            <a:noFill/>
          </p:spPr>
          <p:txBody>
            <a:bodyPr wrap="none" lIns="91440" tIns="45720" rIns="91440" bIns="45720">
              <a:prstTxWarp prst="textCircle">
                <a:avLst/>
              </a:prstTxWarp>
              <a:spAutoFit/>
            </a:bodyPr>
            <a:lstStyle/>
            <a:p>
              <a:pPr algn="ctr"/>
              <a:r>
                <a:rPr lang="en-SE" sz="5400" b="1" cap="none" spc="0" dirty="0" smtClean="0">
                  <a:ln w="0"/>
                  <a:solidFill>
                    <a:srgbClr val="9C6114"/>
                  </a:solidFill>
                  <a:effectLst>
                    <a:outerShdw blurRad="38100" dist="19050" dir="2700000" algn="tl" rotWithShape="0">
                      <a:schemeClr val="dk1">
                        <a:alpha val="40000"/>
                      </a:schemeClr>
                    </a:outerShdw>
                  </a:effectLst>
                  <a:latin typeface="Frutiger LT Std 45 Light" panose="020B0402020204020204" pitchFamily="34" charset="0"/>
                </a:rPr>
                <a:t>∞</a:t>
              </a:r>
              <a:r>
                <a:rPr lang="en-US" sz="5400" b="1" cap="none" spc="0" dirty="0" smtClean="0">
                  <a:ln w="0"/>
                  <a:solidFill>
                    <a:srgbClr val="9C6114"/>
                  </a:solidFill>
                  <a:effectLst>
                    <a:outerShdw blurRad="38100" dist="19050" dir="2700000" algn="tl" rotWithShape="0">
                      <a:schemeClr val="dk1">
                        <a:alpha val="40000"/>
                      </a:schemeClr>
                    </a:outerShdw>
                  </a:effectLst>
                  <a:latin typeface="Frutiger LT Std 45 Light" panose="020B0402020204020204" pitchFamily="34" charset="0"/>
                </a:rPr>
                <a:t> LUND UNIVERSITY CENTRE FOR VIROLOGY RESEARCH </a:t>
              </a:r>
              <a:endParaRPr lang="en-US" sz="5400" b="1" cap="none" spc="0" dirty="0">
                <a:ln w="0"/>
                <a:solidFill>
                  <a:srgbClr val="9C6114"/>
                </a:solidFill>
                <a:effectLst>
                  <a:outerShdw blurRad="38100" dist="19050" dir="2700000" algn="tl" rotWithShape="0">
                    <a:schemeClr val="dk1">
                      <a:alpha val="40000"/>
                    </a:schemeClr>
                  </a:outerShdw>
                </a:effectLst>
                <a:latin typeface="Frutiger LT Std 45 Light" panose="020B0402020204020204" pitchFamily="34" charset="0"/>
              </a:endParaRPr>
            </a:p>
          </p:txBody>
        </p:sp>
      </p:grpSp>
      <p:sp>
        <p:nvSpPr>
          <p:cNvPr id="10" name="TextBox 9"/>
          <p:cNvSpPr txBox="1"/>
          <p:nvPr/>
        </p:nvSpPr>
        <p:spPr>
          <a:xfrm>
            <a:off x="5769980" y="2481896"/>
            <a:ext cx="5399590" cy="2708434"/>
          </a:xfrm>
          <a:prstGeom prst="rect">
            <a:avLst/>
          </a:prstGeom>
          <a:noFill/>
        </p:spPr>
        <p:txBody>
          <a:bodyPr wrap="square" rtlCol="0">
            <a:spAutoFit/>
          </a:bodyPr>
          <a:lstStyle/>
          <a:p>
            <a:pPr algn="ctr"/>
            <a:r>
              <a:rPr lang="sv-SE" sz="3200" b="1" dirty="0" smtClean="0">
                <a:solidFill>
                  <a:srgbClr val="9C6114"/>
                </a:solidFill>
                <a:latin typeface="Frutiger LT Std 45 Light" panose="020B0402020204020204" pitchFamily="34" charset="0"/>
              </a:rPr>
              <a:t>AIM</a:t>
            </a:r>
          </a:p>
          <a:p>
            <a:pPr algn="ctr"/>
            <a:endParaRPr lang="sv-SE" dirty="0" smtClean="0">
              <a:latin typeface="Frutiger LT Std 45 Light" panose="020B0402020204020204" pitchFamily="34" charset="0"/>
            </a:endParaRPr>
          </a:p>
          <a:p>
            <a:pPr algn="ctr"/>
            <a:r>
              <a:rPr lang="sv-SE" sz="2400" dirty="0" smtClean="0">
                <a:latin typeface="Frutiger LT Std 45 Light" panose="020B0402020204020204" pitchFamily="34" charset="0"/>
              </a:rPr>
              <a:t>To </a:t>
            </a:r>
            <a:r>
              <a:rPr lang="sv-SE" sz="2400" dirty="0" err="1" smtClean="0">
                <a:latin typeface="Frutiger LT Std 45 Light" panose="020B0402020204020204" pitchFamily="34" charset="0"/>
              </a:rPr>
              <a:t>create</a:t>
            </a:r>
            <a:r>
              <a:rPr lang="sv-SE" sz="2400" dirty="0" smtClean="0">
                <a:latin typeface="Frutiger LT Std 45 Light" panose="020B0402020204020204" pitchFamily="34" charset="0"/>
              </a:rPr>
              <a:t> a </a:t>
            </a:r>
            <a:r>
              <a:rPr lang="sv-SE" sz="2400" b="1" dirty="0" err="1" smtClean="0">
                <a:latin typeface="Frutiger LT Std 45 Light" panose="020B0402020204020204" pitchFamily="34" charset="0"/>
              </a:rPr>
              <a:t>regionally</a:t>
            </a:r>
            <a:r>
              <a:rPr lang="sv-SE" sz="2400" b="1" dirty="0" smtClean="0">
                <a:latin typeface="Frutiger LT Std 45 Light" panose="020B0402020204020204" pitchFamily="34" charset="0"/>
              </a:rPr>
              <a:t>, </a:t>
            </a:r>
            <a:r>
              <a:rPr lang="sv-SE" sz="2400" b="1" dirty="0" err="1" smtClean="0">
                <a:latin typeface="Frutiger LT Std 45 Light" panose="020B0402020204020204" pitchFamily="34" charset="0"/>
              </a:rPr>
              <a:t>nationally</a:t>
            </a:r>
            <a:r>
              <a:rPr lang="sv-SE" sz="2400" b="1" dirty="0" smtClean="0">
                <a:latin typeface="Frutiger LT Std 45 Light" panose="020B0402020204020204" pitchFamily="34" charset="0"/>
              </a:rPr>
              <a:t>, and </a:t>
            </a:r>
            <a:r>
              <a:rPr lang="sv-SE" sz="2400" b="1" dirty="0" err="1" smtClean="0">
                <a:latin typeface="Frutiger LT Std 45 Light" panose="020B0402020204020204" pitchFamily="34" charset="0"/>
              </a:rPr>
              <a:t>internationally</a:t>
            </a:r>
            <a:r>
              <a:rPr lang="sv-SE" sz="2400" b="1" dirty="0" smtClean="0">
                <a:latin typeface="Frutiger LT Std 45 Light" panose="020B0402020204020204" pitchFamily="34" charset="0"/>
              </a:rPr>
              <a:t> </a:t>
            </a:r>
            <a:r>
              <a:rPr lang="sv-SE" sz="2400" b="1" dirty="0" err="1" smtClean="0">
                <a:latin typeface="Frutiger LT Std 45 Light" panose="020B0402020204020204" pitchFamily="34" charset="0"/>
              </a:rPr>
              <a:t>well-known</a:t>
            </a:r>
            <a:r>
              <a:rPr lang="sv-SE" sz="2400" b="1" dirty="0" smtClean="0">
                <a:latin typeface="Frutiger LT Std 45 Light" panose="020B0402020204020204" pitchFamily="34" charset="0"/>
              </a:rPr>
              <a:t> </a:t>
            </a:r>
            <a:r>
              <a:rPr lang="sv-SE" sz="2400" b="1" dirty="0" err="1" smtClean="0">
                <a:latin typeface="Frutiger LT Std 45 Light" panose="020B0402020204020204" pitchFamily="34" charset="0"/>
              </a:rPr>
              <a:t>excellence</a:t>
            </a:r>
            <a:r>
              <a:rPr lang="sv-SE" sz="2400" b="1" dirty="0" smtClean="0">
                <a:latin typeface="Frutiger LT Std 45 Light" panose="020B0402020204020204" pitchFamily="34" charset="0"/>
              </a:rPr>
              <a:t> </a:t>
            </a:r>
            <a:r>
              <a:rPr lang="sv-SE" sz="2400" b="1" dirty="0" err="1" smtClean="0">
                <a:latin typeface="Frutiger LT Std 45 Light" panose="020B0402020204020204" pitchFamily="34" charset="0"/>
              </a:rPr>
              <a:t>centre</a:t>
            </a:r>
            <a:r>
              <a:rPr lang="sv-SE" sz="2400" b="1" dirty="0" smtClean="0">
                <a:latin typeface="Frutiger LT Std 45 Light" panose="020B0402020204020204" pitchFamily="34" charset="0"/>
              </a:rPr>
              <a:t> </a:t>
            </a:r>
            <a:r>
              <a:rPr lang="sv-SE" sz="2400" dirty="0" smtClean="0">
                <a:latin typeface="Frutiger LT Std 45 Light" panose="020B0402020204020204" pitchFamily="34" charset="0"/>
              </a:rPr>
              <a:t>for </a:t>
            </a:r>
            <a:r>
              <a:rPr lang="sv-SE" sz="2400" dirty="0" err="1" smtClean="0">
                <a:latin typeface="Frutiger LT Std 45 Light" panose="020B0402020204020204" pitchFamily="34" charset="0"/>
              </a:rPr>
              <a:t>translational</a:t>
            </a:r>
            <a:r>
              <a:rPr lang="sv-SE" sz="2400" dirty="0" smtClean="0">
                <a:latin typeface="Frutiger LT Std 45 Light" panose="020B0402020204020204" pitchFamily="34" charset="0"/>
              </a:rPr>
              <a:t> virus research in </a:t>
            </a:r>
            <a:r>
              <a:rPr lang="sv-SE" sz="2400" dirty="0" err="1" smtClean="0">
                <a:latin typeface="Frutiger LT Std 45 Light" panose="020B0402020204020204" pitchFamily="34" charset="0"/>
              </a:rPr>
              <a:t>which</a:t>
            </a:r>
            <a:r>
              <a:rPr lang="sv-SE" sz="2400" dirty="0" smtClean="0">
                <a:latin typeface="Frutiger LT Std 45 Light" panose="020B0402020204020204" pitchFamily="34" charset="0"/>
              </a:rPr>
              <a:t> </a:t>
            </a:r>
            <a:r>
              <a:rPr lang="sv-SE" sz="2400" b="1" dirty="0" smtClean="0">
                <a:latin typeface="Frutiger LT Std 45 Light" panose="020B0402020204020204" pitchFamily="34" charset="0"/>
              </a:rPr>
              <a:t>experimental and </a:t>
            </a:r>
            <a:r>
              <a:rPr lang="sv-SE" sz="2400" b="1" dirty="0" err="1" smtClean="0">
                <a:latin typeface="Frutiger LT Std 45 Light" panose="020B0402020204020204" pitchFamily="34" charset="0"/>
              </a:rPr>
              <a:t>clinical</a:t>
            </a:r>
            <a:r>
              <a:rPr lang="sv-SE" sz="2400" b="1" dirty="0" smtClean="0">
                <a:latin typeface="Frutiger LT Std 45 Light" panose="020B0402020204020204" pitchFamily="34" charset="0"/>
              </a:rPr>
              <a:t> research </a:t>
            </a:r>
            <a:r>
              <a:rPr lang="sv-SE" sz="2400" dirty="0" err="1" smtClean="0">
                <a:latin typeface="Frutiger LT Std 45 Light" panose="020B0402020204020204" pitchFamily="34" charset="0"/>
              </a:rPr>
              <a:t>meets</a:t>
            </a:r>
            <a:r>
              <a:rPr lang="sv-SE" sz="2400" dirty="0" smtClean="0">
                <a:latin typeface="Frutiger LT Std 45 Light" panose="020B0402020204020204" pitchFamily="34" charset="0"/>
              </a:rPr>
              <a:t> in </a:t>
            </a:r>
            <a:r>
              <a:rPr lang="sv-SE" sz="2400" dirty="0" err="1" smtClean="0">
                <a:latin typeface="Frutiger LT Std 45 Light" panose="020B0402020204020204" pitchFamily="34" charset="0"/>
              </a:rPr>
              <a:t>synergy</a:t>
            </a:r>
            <a:endParaRPr lang="sv-SE" sz="2400" dirty="0" smtClean="0">
              <a:latin typeface="Frutiger LT Std 45 Light" panose="020B0402020204020204" pitchFamily="34" charset="0"/>
            </a:endParaRPr>
          </a:p>
        </p:txBody>
      </p:sp>
      <p:cxnSp>
        <p:nvCxnSpPr>
          <p:cNvPr id="11" name="Straight Connector 10"/>
          <p:cNvCxnSpPr/>
          <p:nvPr/>
        </p:nvCxnSpPr>
        <p:spPr>
          <a:xfrm>
            <a:off x="0" y="1268760"/>
            <a:ext cx="12192000" cy="0"/>
          </a:xfrm>
          <a:prstGeom prst="line">
            <a:avLst/>
          </a:prstGeom>
          <a:ln w="19050">
            <a:solidFill>
              <a:srgbClr val="000080"/>
            </a:solidFill>
          </a:ln>
        </p:spPr>
        <p:style>
          <a:lnRef idx="1">
            <a:schemeClr val="accent1"/>
          </a:lnRef>
          <a:fillRef idx="0">
            <a:schemeClr val="accent1"/>
          </a:fillRef>
          <a:effectRef idx="0">
            <a:schemeClr val="accent1"/>
          </a:effectRef>
          <a:fontRef idx="minor">
            <a:schemeClr val="tx1"/>
          </a:fontRef>
        </p:style>
      </p:cxnSp>
      <p:sp>
        <p:nvSpPr>
          <p:cNvPr id="12" name="TextBox 11"/>
          <p:cNvSpPr txBox="1"/>
          <p:nvPr/>
        </p:nvSpPr>
        <p:spPr>
          <a:xfrm>
            <a:off x="0" y="341454"/>
            <a:ext cx="12192000" cy="584775"/>
          </a:xfrm>
          <a:prstGeom prst="rect">
            <a:avLst/>
          </a:prstGeom>
          <a:noFill/>
        </p:spPr>
        <p:txBody>
          <a:bodyPr wrap="square" rtlCol="0">
            <a:spAutoFit/>
          </a:bodyPr>
          <a:lstStyle/>
          <a:p>
            <a:pPr algn="ctr"/>
            <a:r>
              <a:rPr lang="en-US" sz="3200" dirty="0" smtClean="0">
                <a:solidFill>
                  <a:srgbClr val="9C6114"/>
                </a:solidFill>
                <a:latin typeface="Frutiger LT Std 45 Light" panose="020B0402020204020204" pitchFamily="34" charset="0"/>
              </a:rPr>
              <a:t>PLANS FOR A VIRUS CENTRE AT LUND UNIVERSITY</a:t>
            </a:r>
            <a:endParaRPr lang="en-US" sz="3200" dirty="0">
              <a:solidFill>
                <a:srgbClr val="9C6114"/>
              </a:solidFill>
              <a:latin typeface="Frutiger LT Std 45 Light" panose="020B0402020204020204" pitchFamily="34" charset="0"/>
            </a:endParaRPr>
          </a:p>
        </p:txBody>
      </p:sp>
      <p:pic>
        <p:nvPicPr>
          <p:cNvPr id="13" name="Picture 12"/>
          <p:cNvPicPr>
            <a:picLocks noChangeAspect="1"/>
          </p:cNvPicPr>
          <p:nvPr/>
        </p:nvPicPr>
        <p:blipFill rotWithShape="1">
          <a:blip r:embed="rId3" cstate="print">
            <a:extLst>
              <a:ext uri="{28A0092B-C50C-407E-A947-70E740481C1C}">
                <a14:useLocalDpi xmlns:a14="http://schemas.microsoft.com/office/drawing/2010/main" val="0"/>
              </a:ext>
            </a:extLst>
          </a:blip>
          <a:srcRect l="12431" t="4219" r="24669" b="45567"/>
          <a:stretch/>
        </p:blipFill>
        <p:spPr>
          <a:xfrm>
            <a:off x="11259904" y="5920450"/>
            <a:ext cx="932096" cy="937549"/>
          </a:xfrm>
          <a:prstGeom prst="rect">
            <a:avLst/>
          </a:prstGeom>
        </p:spPr>
      </p:pic>
    </p:spTree>
    <p:extLst>
      <p:ext uri="{BB962C8B-B14F-4D97-AF65-F5344CB8AC3E}">
        <p14:creationId xmlns:p14="http://schemas.microsoft.com/office/powerpoint/2010/main" val="162171370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0" y="347865"/>
            <a:ext cx="12192000" cy="584775"/>
          </a:xfrm>
          <a:prstGeom prst="rect">
            <a:avLst/>
          </a:prstGeom>
          <a:noFill/>
        </p:spPr>
        <p:txBody>
          <a:bodyPr wrap="square" rtlCol="0">
            <a:spAutoFit/>
          </a:bodyPr>
          <a:lstStyle/>
          <a:p>
            <a:pPr algn="ctr"/>
            <a:r>
              <a:rPr lang="sv-SE" sz="3200" dirty="0" smtClean="0">
                <a:solidFill>
                  <a:srgbClr val="9C6114"/>
                </a:solidFill>
                <a:latin typeface="Frutiger LT Std 45 Light" panose="020B0402020204020204" pitchFamily="34" charset="0"/>
              </a:rPr>
              <a:t>CURRENT GRANTS AND CONNECTIONS WITH INDUSTRY</a:t>
            </a:r>
            <a:endParaRPr lang="sv-SE" dirty="0" smtClean="0">
              <a:latin typeface="Frutiger LT Std 45 Light" panose="020B0402020204020204" pitchFamily="34" charset="0"/>
            </a:endParaRPr>
          </a:p>
        </p:txBody>
      </p:sp>
      <p:pic>
        <p:nvPicPr>
          <p:cNvPr id="6" name="Picture 5"/>
          <p:cNvPicPr>
            <a:picLocks noChangeAspect="1"/>
          </p:cNvPicPr>
          <p:nvPr/>
        </p:nvPicPr>
        <p:blipFill rotWithShape="1">
          <a:blip r:embed="rId2"/>
          <a:srcRect b="34263"/>
          <a:stretch/>
        </p:blipFill>
        <p:spPr>
          <a:xfrm>
            <a:off x="5919750" y="4479683"/>
            <a:ext cx="5253563" cy="2066461"/>
          </a:xfrm>
          <a:prstGeom prst="rect">
            <a:avLst/>
          </a:prstGeom>
          <a:ln>
            <a:solidFill>
              <a:srgbClr val="0070C0"/>
            </a:solidFill>
          </a:ln>
        </p:spPr>
      </p:pic>
      <p:cxnSp>
        <p:nvCxnSpPr>
          <p:cNvPr id="7" name="Straight Connector 6"/>
          <p:cNvCxnSpPr/>
          <p:nvPr/>
        </p:nvCxnSpPr>
        <p:spPr>
          <a:xfrm>
            <a:off x="0" y="1268760"/>
            <a:ext cx="12192000" cy="0"/>
          </a:xfrm>
          <a:prstGeom prst="line">
            <a:avLst/>
          </a:prstGeom>
          <a:ln w="19050">
            <a:solidFill>
              <a:srgbClr val="000080"/>
            </a:solidFill>
          </a:ln>
        </p:spPr>
        <p:style>
          <a:lnRef idx="1">
            <a:schemeClr val="accent1"/>
          </a:lnRef>
          <a:fillRef idx="0">
            <a:schemeClr val="accent1"/>
          </a:fillRef>
          <a:effectRef idx="0">
            <a:schemeClr val="accent1"/>
          </a:effectRef>
          <a:fontRef idx="minor">
            <a:schemeClr val="tx1"/>
          </a:fontRef>
        </p:style>
      </p:cxnSp>
      <p:pic>
        <p:nvPicPr>
          <p:cNvPr id="8" name="Picture 2" descr="Svenska Sällskapet för Medicinsk Forskning (SSMF) - Främjar medicinsk forskni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2708" y="1502631"/>
            <a:ext cx="5073628" cy="513443"/>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8"/>
          <p:cNvPicPr>
            <a:picLocks noChangeAspect="1"/>
          </p:cNvPicPr>
          <p:nvPr/>
        </p:nvPicPr>
        <p:blipFill>
          <a:blip r:embed="rId4"/>
          <a:stretch>
            <a:fillRect/>
          </a:stretch>
        </p:blipFill>
        <p:spPr>
          <a:xfrm>
            <a:off x="2342690" y="5579153"/>
            <a:ext cx="3528392" cy="928524"/>
          </a:xfrm>
          <a:prstGeom prst="rect">
            <a:avLst/>
          </a:prstGeom>
        </p:spPr>
      </p:pic>
      <p:pic>
        <p:nvPicPr>
          <p:cNvPr id="10" name="Picture 4" descr="Bildresultat för santhe hiv"/>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l="7521" t="7946" r="13508" b="14412"/>
          <a:stretch/>
        </p:blipFill>
        <p:spPr bwMode="auto">
          <a:xfrm>
            <a:off x="333889" y="5412723"/>
            <a:ext cx="1512168" cy="1008112"/>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10"/>
          <p:cNvPicPr>
            <a:picLocks noChangeAspect="1"/>
          </p:cNvPicPr>
          <p:nvPr/>
        </p:nvPicPr>
        <p:blipFill>
          <a:blip r:embed="rId6"/>
          <a:stretch>
            <a:fillRect/>
          </a:stretch>
        </p:blipFill>
        <p:spPr>
          <a:xfrm>
            <a:off x="376093" y="2294666"/>
            <a:ext cx="1338018" cy="1274026"/>
          </a:xfrm>
          <a:prstGeom prst="rect">
            <a:avLst/>
          </a:prstGeom>
        </p:spPr>
      </p:pic>
      <p:pic>
        <p:nvPicPr>
          <p:cNvPr id="4100" name="Picture 4" descr="Image result for stint stiftelsen"/>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9209334" y="3051134"/>
            <a:ext cx="2799581" cy="1018627"/>
          </a:xfrm>
          <a:prstGeom prst="rect">
            <a:avLst/>
          </a:prstGeom>
          <a:noFill/>
          <a:extLst>
            <a:ext uri="{909E8E84-426E-40DD-AFC4-6F175D3DCCD1}">
              <a14:hiddenFill xmlns:a14="http://schemas.microsoft.com/office/drawing/2010/main">
                <a:solidFill>
                  <a:srgbClr val="FFFFFF"/>
                </a:solidFill>
              </a14:hiddenFill>
            </a:ext>
          </a:extLst>
        </p:spPr>
      </p:pic>
      <p:pic>
        <p:nvPicPr>
          <p:cNvPr id="2" name="Picture 1"/>
          <p:cNvPicPr>
            <a:picLocks noChangeAspect="1"/>
          </p:cNvPicPr>
          <p:nvPr/>
        </p:nvPicPr>
        <p:blipFill>
          <a:blip r:embed="rId8"/>
          <a:stretch>
            <a:fillRect/>
          </a:stretch>
        </p:blipFill>
        <p:spPr>
          <a:xfrm>
            <a:off x="8652907" y="1585101"/>
            <a:ext cx="3056107" cy="460767"/>
          </a:xfrm>
          <a:prstGeom prst="rect">
            <a:avLst/>
          </a:prstGeom>
        </p:spPr>
      </p:pic>
      <p:pic>
        <p:nvPicPr>
          <p:cNvPr id="3" name="Picture 2"/>
          <p:cNvPicPr>
            <a:picLocks noChangeAspect="1"/>
          </p:cNvPicPr>
          <p:nvPr/>
        </p:nvPicPr>
        <p:blipFill>
          <a:blip r:embed="rId9"/>
          <a:stretch>
            <a:fillRect/>
          </a:stretch>
        </p:blipFill>
        <p:spPr>
          <a:xfrm>
            <a:off x="3956285" y="5412723"/>
            <a:ext cx="1764348" cy="142679"/>
          </a:xfrm>
          <a:prstGeom prst="rect">
            <a:avLst/>
          </a:prstGeom>
        </p:spPr>
      </p:pic>
      <p:pic>
        <p:nvPicPr>
          <p:cNvPr id="4102" name="Picture 6" descr="Image result for Ãke wibergs stiftelse"/>
          <p:cNvPicPr>
            <a:picLocks noChangeAspect="1" noChangeArrowheads="1"/>
          </p:cNvPicPr>
          <p:nvPr/>
        </p:nvPicPr>
        <p:blipFill rotWithShape="1">
          <a:blip r:embed="rId10">
            <a:extLst>
              <a:ext uri="{28A0092B-C50C-407E-A947-70E740481C1C}">
                <a14:useLocalDpi xmlns:a14="http://schemas.microsoft.com/office/drawing/2010/main" val="0"/>
              </a:ext>
            </a:extLst>
          </a:blip>
          <a:srcRect t="28937" b="28978"/>
          <a:stretch/>
        </p:blipFill>
        <p:spPr bwMode="auto">
          <a:xfrm>
            <a:off x="2891390" y="4812404"/>
            <a:ext cx="1960956" cy="362444"/>
          </a:xfrm>
          <a:prstGeom prst="rect">
            <a:avLst/>
          </a:prstGeom>
          <a:noFill/>
          <a:extLst>
            <a:ext uri="{909E8E84-426E-40DD-AFC4-6F175D3DCCD1}">
              <a14:hiddenFill xmlns:a14="http://schemas.microsoft.com/office/drawing/2010/main">
                <a:solidFill>
                  <a:srgbClr val="FFFFFF"/>
                </a:solidFill>
              </a14:hiddenFill>
            </a:ext>
          </a:extLst>
        </p:spPr>
      </p:pic>
      <p:pic>
        <p:nvPicPr>
          <p:cNvPr id="4104" name="Picture 8" descr="HIV Research Trust"/>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3063308" y="3165110"/>
            <a:ext cx="2286000" cy="781051"/>
          </a:xfrm>
          <a:prstGeom prst="rect">
            <a:avLst/>
          </a:prstGeom>
          <a:noFill/>
          <a:extLst>
            <a:ext uri="{909E8E84-426E-40DD-AFC4-6F175D3DCCD1}">
              <a14:hiddenFill xmlns:a14="http://schemas.microsoft.com/office/drawing/2010/main">
                <a:solidFill>
                  <a:srgbClr val="FFFFFF"/>
                </a:solidFill>
              </a14:hiddenFill>
            </a:ext>
          </a:extLst>
        </p:spPr>
      </p:pic>
      <p:pic>
        <p:nvPicPr>
          <p:cNvPr id="4106" name="Picture 10" descr="Image result for fysiografen"/>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5871082" y="1788598"/>
            <a:ext cx="876415" cy="1062321"/>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13"/>
          <p:cNvPicPr>
            <a:picLocks noChangeAspect="1"/>
          </p:cNvPicPr>
          <p:nvPr/>
        </p:nvPicPr>
        <p:blipFill>
          <a:blip r:embed="rId13"/>
          <a:stretch>
            <a:fillRect/>
          </a:stretch>
        </p:blipFill>
        <p:spPr>
          <a:xfrm>
            <a:off x="768601" y="3862128"/>
            <a:ext cx="1257158" cy="1257158"/>
          </a:xfrm>
          <a:prstGeom prst="rect">
            <a:avLst/>
          </a:prstGeom>
        </p:spPr>
      </p:pic>
      <p:pic>
        <p:nvPicPr>
          <p:cNvPr id="16" name="Picture 15"/>
          <p:cNvPicPr>
            <a:picLocks noChangeAspect="1"/>
          </p:cNvPicPr>
          <p:nvPr/>
        </p:nvPicPr>
        <p:blipFill>
          <a:blip r:embed="rId14"/>
          <a:stretch>
            <a:fillRect/>
          </a:stretch>
        </p:blipFill>
        <p:spPr>
          <a:xfrm>
            <a:off x="6188012" y="3248019"/>
            <a:ext cx="2464895" cy="892120"/>
          </a:xfrm>
          <a:prstGeom prst="rect">
            <a:avLst/>
          </a:prstGeom>
        </p:spPr>
      </p:pic>
      <p:pic>
        <p:nvPicPr>
          <p:cNvPr id="5" name="Picture 4"/>
          <p:cNvPicPr>
            <a:picLocks noChangeAspect="1"/>
          </p:cNvPicPr>
          <p:nvPr/>
        </p:nvPicPr>
        <p:blipFill rotWithShape="1">
          <a:blip r:embed="rId15"/>
          <a:srcRect t="27472" b="30284"/>
          <a:stretch/>
        </p:blipFill>
        <p:spPr>
          <a:xfrm>
            <a:off x="2708352" y="2516309"/>
            <a:ext cx="3012281" cy="669090"/>
          </a:xfrm>
          <a:prstGeom prst="rect">
            <a:avLst/>
          </a:prstGeom>
        </p:spPr>
      </p:pic>
      <p:pic>
        <p:nvPicPr>
          <p:cNvPr id="1026" name="Picture 2" descr="Bildresultat fÃ¶r barncancerfonden"/>
          <p:cNvPicPr>
            <a:picLocks noChangeAspect="1" noChangeArrowheads="1"/>
          </p:cNvPicPr>
          <p:nvPr/>
        </p:nvPicPr>
        <p:blipFill>
          <a:blip r:embed="rId16" cstate="print">
            <a:extLst>
              <a:ext uri="{28A0092B-C50C-407E-A947-70E740481C1C}">
                <a14:useLocalDpi xmlns:a14="http://schemas.microsoft.com/office/drawing/2010/main" val="0"/>
              </a:ext>
            </a:extLst>
          </a:blip>
          <a:srcRect/>
          <a:stretch>
            <a:fillRect/>
          </a:stretch>
        </p:blipFill>
        <p:spPr bwMode="auto">
          <a:xfrm>
            <a:off x="7149919" y="2210241"/>
            <a:ext cx="2708565" cy="781615"/>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Bildresultat fÃ¶r medicinska fakulteten lund"/>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2224876" y="3895235"/>
            <a:ext cx="3495757" cy="776834"/>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Bildresultat fÃ¶r lÃ¤kare mot aids"/>
          <p:cNvPicPr>
            <a:picLocks noChangeAspect="1" noChangeArrowheads="1"/>
          </p:cNvPicPr>
          <p:nvPr/>
        </p:nvPicPr>
        <p:blipFill>
          <a:blip r:embed="rId18" cstate="print">
            <a:extLst>
              <a:ext uri="{28A0092B-C50C-407E-A947-70E740481C1C}">
                <a14:useLocalDpi xmlns:a14="http://schemas.microsoft.com/office/drawing/2010/main" val="0"/>
              </a:ext>
            </a:extLst>
          </a:blip>
          <a:srcRect/>
          <a:stretch>
            <a:fillRect/>
          </a:stretch>
        </p:blipFill>
        <p:spPr bwMode="auto">
          <a:xfrm>
            <a:off x="9962656" y="2390478"/>
            <a:ext cx="1979555" cy="527652"/>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Bildresultat fÃ¶r US National Science Foundation"/>
          <p:cNvPicPr>
            <a:picLocks noChangeAspect="1" noChangeArrowheads="1"/>
          </p:cNvPicPr>
          <p:nvPr/>
        </p:nvPicPr>
        <p:blipFill>
          <a:blip r:embed="rId19">
            <a:extLst>
              <a:ext uri="{28A0092B-C50C-407E-A947-70E740481C1C}">
                <a14:useLocalDpi xmlns:a14="http://schemas.microsoft.com/office/drawing/2010/main" val="0"/>
              </a:ext>
            </a:extLst>
          </a:blip>
          <a:srcRect/>
          <a:stretch>
            <a:fillRect/>
          </a:stretch>
        </p:blipFill>
        <p:spPr bwMode="auto">
          <a:xfrm>
            <a:off x="1885216" y="1992516"/>
            <a:ext cx="2525455" cy="488011"/>
          </a:xfrm>
          <a:prstGeom prst="rect">
            <a:avLst/>
          </a:prstGeom>
          <a:noFill/>
          <a:extLst>
            <a:ext uri="{909E8E84-426E-40DD-AFC4-6F175D3DCCD1}">
              <a14:hiddenFill xmlns:a14="http://schemas.microsoft.com/office/drawing/2010/main">
                <a:solidFill>
                  <a:srgbClr val="FFFFFF"/>
                </a:solidFill>
              </a14:hiddenFill>
            </a:ext>
          </a:extLst>
        </p:spPr>
      </p:pic>
      <p:pic>
        <p:nvPicPr>
          <p:cNvPr id="22" name="Picture 21"/>
          <p:cNvPicPr>
            <a:picLocks noChangeAspect="1"/>
          </p:cNvPicPr>
          <p:nvPr/>
        </p:nvPicPr>
        <p:blipFill rotWithShape="1">
          <a:blip r:embed="rId20" cstate="print">
            <a:extLst>
              <a:ext uri="{28A0092B-C50C-407E-A947-70E740481C1C}">
                <a14:useLocalDpi xmlns:a14="http://schemas.microsoft.com/office/drawing/2010/main" val="0"/>
              </a:ext>
            </a:extLst>
          </a:blip>
          <a:srcRect l="12431" t="4219" r="24669" b="45567"/>
          <a:stretch/>
        </p:blipFill>
        <p:spPr>
          <a:xfrm>
            <a:off x="11259904" y="5920450"/>
            <a:ext cx="932096" cy="937549"/>
          </a:xfrm>
          <a:prstGeom prst="rect">
            <a:avLst/>
          </a:prstGeom>
        </p:spPr>
      </p:pic>
    </p:spTree>
    <p:extLst>
      <p:ext uri="{BB962C8B-B14F-4D97-AF65-F5344CB8AC3E}">
        <p14:creationId xmlns:p14="http://schemas.microsoft.com/office/powerpoint/2010/main" val="52350589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0" y="347865"/>
            <a:ext cx="12192000" cy="584775"/>
          </a:xfrm>
          <a:prstGeom prst="rect">
            <a:avLst/>
          </a:prstGeom>
          <a:noFill/>
        </p:spPr>
        <p:txBody>
          <a:bodyPr wrap="square" rtlCol="0">
            <a:spAutoFit/>
          </a:bodyPr>
          <a:lstStyle/>
          <a:p>
            <a:pPr algn="ctr"/>
            <a:r>
              <a:rPr lang="sv-SE" sz="3200" dirty="0" smtClean="0">
                <a:solidFill>
                  <a:srgbClr val="9C6114"/>
                </a:solidFill>
                <a:latin typeface="Frutiger LT Std 45 Light" panose="020B0402020204020204" pitchFamily="34" charset="0"/>
              </a:rPr>
              <a:t>VIROLOGY CENTRE</a:t>
            </a:r>
          </a:p>
        </p:txBody>
      </p:sp>
      <p:cxnSp>
        <p:nvCxnSpPr>
          <p:cNvPr id="3" name="Straight Connector 2"/>
          <p:cNvCxnSpPr/>
          <p:nvPr/>
        </p:nvCxnSpPr>
        <p:spPr>
          <a:xfrm>
            <a:off x="0" y="1268760"/>
            <a:ext cx="12192000" cy="0"/>
          </a:xfrm>
          <a:prstGeom prst="line">
            <a:avLst/>
          </a:prstGeom>
          <a:ln w="19050">
            <a:solidFill>
              <a:srgbClr val="000080"/>
            </a:solidFill>
          </a:ln>
        </p:spPr>
        <p:style>
          <a:lnRef idx="1">
            <a:schemeClr val="accent1"/>
          </a:lnRef>
          <a:fillRef idx="0">
            <a:schemeClr val="accent1"/>
          </a:fillRef>
          <a:effectRef idx="0">
            <a:schemeClr val="accent1"/>
          </a:effectRef>
          <a:fontRef idx="minor">
            <a:schemeClr val="tx1"/>
          </a:fontRef>
        </p:style>
      </p:cxnSp>
      <p:sp>
        <p:nvSpPr>
          <p:cNvPr id="33" name="TextBox 32"/>
          <p:cNvSpPr txBox="1"/>
          <p:nvPr/>
        </p:nvSpPr>
        <p:spPr>
          <a:xfrm>
            <a:off x="0" y="1344382"/>
            <a:ext cx="12192000" cy="707886"/>
          </a:xfrm>
          <a:prstGeom prst="rect">
            <a:avLst/>
          </a:prstGeom>
          <a:noFill/>
        </p:spPr>
        <p:txBody>
          <a:bodyPr wrap="square" rtlCol="0">
            <a:spAutoFit/>
          </a:bodyPr>
          <a:lstStyle/>
          <a:p>
            <a:pPr algn="ctr"/>
            <a:r>
              <a:rPr lang="sv-SE" sz="2400" dirty="0" smtClean="0">
                <a:solidFill>
                  <a:srgbClr val="9C6114"/>
                </a:solidFill>
                <a:latin typeface="Frutiger LT Std 45 Light" panose="020B0402020204020204" pitchFamily="34" charset="0"/>
              </a:rPr>
              <a:t>”From </a:t>
            </a:r>
            <a:r>
              <a:rPr lang="sv-SE" sz="2400" dirty="0" err="1" smtClean="0">
                <a:solidFill>
                  <a:srgbClr val="9C6114"/>
                </a:solidFill>
                <a:latin typeface="Frutiger LT Std 45 Light" panose="020B0402020204020204" pitchFamily="34" charset="0"/>
              </a:rPr>
              <a:t>Angstrom</a:t>
            </a:r>
            <a:r>
              <a:rPr lang="sv-SE" sz="2400" dirty="0" smtClean="0">
                <a:solidFill>
                  <a:srgbClr val="9C6114"/>
                </a:solidFill>
                <a:latin typeface="Frutiger LT Std 45 Light" panose="020B0402020204020204" pitchFamily="34" charset="0"/>
              </a:rPr>
              <a:t> to </a:t>
            </a:r>
            <a:r>
              <a:rPr lang="sv-SE" sz="2400" dirty="0" err="1" smtClean="0">
                <a:solidFill>
                  <a:srgbClr val="9C6114"/>
                </a:solidFill>
                <a:latin typeface="Frutiger LT Std 45 Light" panose="020B0402020204020204" pitchFamily="34" charset="0"/>
              </a:rPr>
              <a:t>individual</a:t>
            </a:r>
            <a:r>
              <a:rPr lang="sv-SE" sz="2400" dirty="0" smtClean="0">
                <a:solidFill>
                  <a:srgbClr val="9C6114"/>
                </a:solidFill>
                <a:latin typeface="Frutiger LT Std 45 Light" panose="020B0402020204020204" pitchFamily="34" charset="0"/>
              </a:rPr>
              <a:t> and population”</a:t>
            </a:r>
          </a:p>
          <a:p>
            <a:pPr algn="ctr"/>
            <a:r>
              <a:rPr lang="sv-SE" sz="1600" dirty="0" smtClean="0">
                <a:solidFill>
                  <a:srgbClr val="9C6114"/>
                </a:solidFill>
                <a:latin typeface="Frutiger LT Std 45 Light" panose="020B0402020204020204" pitchFamily="34" charset="0"/>
              </a:rPr>
              <a:t>- </a:t>
            </a:r>
            <a:r>
              <a:rPr lang="sv-SE" sz="1600" dirty="0" err="1" smtClean="0">
                <a:solidFill>
                  <a:srgbClr val="9C6114"/>
                </a:solidFill>
                <a:latin typeface="Frutiger LT Std 45 Light" panose="020B0402020204020204" pitchFamily="34" charset="0"/>
              </a:rPr>
              <a:t>alternatively</a:t>
            </a:r>
            <a:r>
              <a:rPr lang="sv-SE" sz="1600" dirty="0" smtClean="0">
                <a:solidFill>
                  <a:srgbClr val="9C6114"/>
                </a:solidFill>
                <a:latin typeface="Frutiger LT Std 45 Light" panose="020B0402020204020204" pitchFamily="34" charset="0"/>
              </a:rPr>
              <a:t>: from </a:t>
            </a:r>
            <a:r>
              <a:rPr lang="sv-SE" sz="1600" dirty="0" err="1" smtClean="0">
                <a:solidFill>
                  <a:srgbClr val="9C6114"/>
                </a:solidFill>
                <a:latin typeface="Frutiger LT Std 45 Light" panose="020B0402020204020204" pitchFamily="34" charset="0"/>
              </a:rPr>
              <a:t>one</a:t>
            </a:r>
            <a:r>
              <a:rPr lang="sv-SE" sz="1600" dirty="0" smtClean="0">
                <a:solidFill>
                  <a:srgbClr val="9C6114"/>
                </a:solidFill>
                <a:latin typeface="Frutiger LT Std 45 Light" panose="020B0402020204020204" pitchFamily="34" charset="0"/>
              </a:rPr>
              <a:t> </a:t>
            </a:r>
            <a:r>
              <a:rPr lang="sv-SE" sz="1600" dirty="0" err="1" smtClean="0">
                <a:solidFill>
                  <a:srgbClr val="9C6114"/>
                </a:solidFill>
                <a:latin typeface="Frutiger LT Std 45 Light" panose="020B0402020204020204" pitchFamily="34" charset="0"/>
              </a:rPr>
              <a:t>globe</a:t>
            </a:r>
            <a:r>
              <a:rPr lang="sv-SE" sz="1600" dirty="0" smtClean="0">
                <a:solidFill>
                  <a:srgbClr val="9C6114"/>
                </a:solidFill>
                <a:latin typeface="Frutiger LT Std 45 Light" panose="020B0402020204020204" pitchFamily="34" charset="0"/>
              </a:rPr>
              <a:t> to </a:t>
            </a:r>
            <a:r>
              <a:rPr lang="sv-SE" sz="1600" dirty="0" err="1" smtClean="0">
                <a:solidFill>
                  <a:srgbClr val="9C6114"/>
                </a:solidFill>
                <a:latin typeface="Frutiger LT Std 45 Light" panose="020B0402020204020204" pitchFamily="34" charset="0"/>
              </a:rPr>
              <a:t>another</a:t>
            </a:r>
            <a:endParaRPr lang="sv-SE" sz="1600" dirty="0" smtClean="0">
              <a:solidFill>
                <a:srgbClr val="9C6114"/>
              </a:solidFill>
              <a:latin typeface="Frutiger LT Std 45 Light" panose="020B0402020204020204" pitchFamily="34" charset="0"/>
            </a:endParaRPr>
          </a:p>
        </p:txBody>
      </p:sp>
      <p:sp>
        <p:nvSpPr>
          <p:cNvPr id="89" name="TextBox 88"/>
          <p:cNvSpPr txBox="1"/>
          <p:nvPr/>
        </p:nvSpPr>
        <p:spPr>
          <a:xfrm>
            <a:off x="313264" y="6093264"/>
            <a:ext cx="11300054" cy="400110"/>
          </a:xfrm>
          <a:prstGeom prst="rect">
            <a:avLst/>
          </a:prstGeom>
          <a:noFill/>
        </p:spPr>
        <p:txBody>
          <a:bodyPr wrap="square" rtlCol="0">
            <a:spAutoFit/>
          </a:bodyPr>
          <a:lstStyle/>
          <a:p>
            <a:pPr algn="ctr"/>
            <a:r>
              <a:rPr lang="sv-SE" sz="2000" b="1" dirty="0" smtClean="0">
                <a:solidFill>
                  <a:srgbClr val="9C6114"/>
                </a:solidFill>
                <a:latin typeface="Frutiger LT Std 45 Light" panose="020B0402020204020204" pitchFamily="34" charset="0"/>
              </a:rPr>
              <a:t>From </a:t>
            </a:r>
            <a:r>
              <a:rPr lang="sv-SE" sz="2000" b="1" dirty="0" err="1" smtClean="0">
                <a:solidFill>
                  <a:srgbClr val="9C6114"/>
                </a:solidFill>
                <a:latin typeface="Frutiger LT Std 45 Light" panose="020B0402020204020204" pitchFamily="34" charset="0"/>
              </a:rPr>
              <a:t>Molecular</a:t>
            </a:r>
            <a:r>
              <a:rPr lang="sv-SE" sz="2000" b="1" dirty="0" smtClean="0">
                <a:solidFill>
                  <a:srgbClr val="9C6114"/>
                </a:solidFill>
                <a:latin typeface="Frutiger LT Std 45 Light" panose="020B0402020204020204" pitchFamily="34" charset="0"/>
              </a:rPr>
              <a:t> and Experimental </a:t>
            </a:r>
            <a:r>
              <a:rPr lang="sv-SE" sz="2000" b="1" dirty="0" err="1" smtClean="0">
                <a:solidFill>
                  <a:srgbClr val="9C6114"/>
                </a:solidFill>
                <a:latin typeface="Frutiger LT Std 45 Light" panose="020B0402020204020204" pitchFamily="34" charset="0"/>
              </a:rPr>
              <a:t>Virology</a:t>
            </a:r>
            <a:r>
              <a:rPr lang="sv-SE" sz="2000" b="1" dirty="0" smtClean="0">
                <a:solidFill>
                  <a:srgbClr val="9C6114"/>
                </a:solidFill>
                <a:latin typeface="Frutiger LT Std 45 Light" panose="020B0402020204020204" pitchFamily="34" charset="0"/>
              </a:rPr>
              <a:t> to </a:t>
            </a:r>
            <a:r>
              <a:rPr lang="sv-SE" sz="2000" b="1" dirty="0" err="1" smtClean="0">
                <a:solidFill>
                  <a:srgbClr val="9C6114"/>
                </a:solidFill>
                <a:latin typeface="Frutiger LT Std 45 Light" panose="020B0402020204020204" pitchFamily="34" charset="0"/>
              </a:rPr>
              <a:t>Immunovirology</a:t>
            </a:r>
            <a:r>
              <a:rPr lang="sv-SE" sz="2000" b="1" dirty="0" smtClean="0">
                <a:solidFill>
                  <a:srgbClr val="9C6114"/>
                </a:solidFill>
                <a:latin typeface="Frutiger LT Std 45 Light" panose="020B0402020204020204" pitchFamily="34" charset="0"/>
              </a:rPr>
              <a:t> and Clinical </a:t>
            </a:r>
            <a:r>
              <a:rPr lang="sv-SE" sz="2000" b="1" dirty="0" err="1" smtClean="0">
                <a:solidFill>
                  <a:srgbClr val="9C6114"/>
                </a:solidFill>
                <a:latin typeface="Frutiger LT Std 45 Light" panose="020B0402020204020204" pitchFamily="34" charset="0"/>
              </a:rPr>
              <a:t>Virology</a:t>
            </a:r>
            <a:endParaRPr lang="sv-SE" sz="2000" b="1" dirty="0" smtClean="0">
              <a:solidFill>
                <a:srgbClr val="9C6114"/>
              </a:solidFill>
              <a:latin typeface="Frutiger LT Std 45 Light" panose="020B0402020204020204" pitchFamily="34" charset="0"/>
            </a:endParaRPr>
          </a:p>
        </p:txBody>
      </p:sp>
      <p:grpSp>
        <p:nvGrpSpPr>
          <p:cNvPr id="7" name="Group 6"/>
          <p:cNvGrpSpPr/>
          <p:nvPr/>
        </p:nvGrpSpPr>
        <p:grpSpPr>
          <a:xfrm>
            <a:off x="157374" y="2114761"/>
            <a:ext cx="11874201" cy="3705190"/>
            <a:chOff x="157374" y="2114761"/>
            <a:chExt cx="11874201" cy="3705190"/>
          </a:xfrm>
        </p:grpSpPr>
        <p:cxnSp>
          <p:nvCxnSpPr>
            <p:cNvPr id="25" name="Straight Arrow Connector 24"/>
            <p:cNvCxnSpPr/>
            <p:nvPr/>
          </p:nvCxnSpPr>
          <p:spPr>
            <a:xfrm>
              <a:off x="1394754" y="3837007"/>
              <a:ext cx="8565266" cy="0"/>
            </a:xfrm>
            <a:prstGeom prst="straightConnector1">
              <a:avLst/>
            </a:prstGeom>
            <a:ln w="38100">
              <a:solidFill>
                <a:srgbClr val="9C6114"/>
              </a:solidFill>
              <a:tailEnd type="triangle"/>
            </a:ln>
          </p:spPr>
          <p:style>
            <a:lnRef idx="1">
              <a:schemeClr val="accent1"/>
            </a:lnRef>
            <a:fillRef idx="0">
              <a:schemeClr val="accent1"/>
            </a:fillRef>
            <a:effectRef idx="0">
              <a:schemeClr val="accent1"/>
            </a:effectRef>
            <a:fontRef idx="minor">
              <a:schemeClr val="tx1"/>
            </a:fontRef>
          </p:style>
        </p:cxnSp>
        <p:pic>
          <p:nvPicPr>
            <p:cNvPr id="4098" name="Picture 2" descr="Bildresultat fÃ¶r earth"/>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085419" y="2848850"/>
              <a:ext cx="1946156" cy="1946156"/>
            </a:xfrm>
            <a:prstGeom prst="rect">
              <a:avLst/>
            </a:prstGeom>
            <a:noFill/>
            <a:extLst>
              <a:ext uri="{909E8E84-426E-40DD-AFC4-6F175D3DCCD1}">
                <a14:hiddenFill xmlns:a14="http://schemas.microsoft.com/office/drawing/2010/main">
                  <a:solidFill>
                    <a:srgbClr val="FFFFFF"/>
                  </a:solidFill>
                </a14:hiddenFill>
              </a:ext>
            </a:extLst>
          </p:spPr>
        </p:pic>
        <p:pic>
          <p:nvPicPr>
            <p:cNvPr id="40" name="Picture 39"/>
            <p:cNvPicPr>
              <a:picLocks noChangeAspect="1"/>
            </p:cNvPicPr>
            <p:nvPr/>
          </p:nvPicPr>
          <p:blipFill rotWithShape="1">
            <a:blip r:embed="rId3"/>
            <a:srcRect l="13254" t="4719" r="1324" b="16384"/>
            <a:stretch/>
          </p:blipFill>
          <p:spPr>
            <a:xfrm>
              <a:off x="7510962" y="3927478"/>
              <a:ext cx="1054302" cy="669334"/>
            </a:xfrm>
            <a:prstGeom prst="rect">
              <a:avLst/>
            </a:prstGeom>
          </p:spPr>
        </p:pic>
        <p:sp>
          <p:nvSpPr>
            <p:cNvPr id="41" name="Rectangle 40"/>
            <p:cNvSpPr/>
            <p:nvPr/>
          </p:nvSpPr>
          <p:spPr>
            <a:xfrm>
              <a:off x="6982563" y="4876514"/>
              <a:ext cx="2111099" cy="276999"/>
            </a:xfrm>
            <a:prstGeom prst="rect">
              <a:avLst/>
            </a:prstGeom>
          </p:spPr>
          <p:txBody>
            <a:bodyPr wrap="square">
              <a:spAutoFit/>
            </a:bodyPr>
            <a:lstStyle/>
            <a:p>
              <a:pPr algn="ctr"/>
              <a:r>
                <a:rPr lang="sv-SE" sz="1200" dirty="0" smtClean="0">
                  <a:latin typeface="Frutiger LT Std 45 Light" panose="020B0402020204020204" pitchFamily="34" charset="0"/>
                </a:rPr>
                <a:t>Pathogenesis</a:t>
              </a:r>
              <a:endParaRPr lang="en-US" sz="1200" dirty="0"/>
            </a:p>
          </p:txBody>
        </p:sp>
        <p:pic>
          <p:nvPicPr>
            <p:cNvPr id="42" name="Picture 41"/>
            <p:cNvPicPr>
              <a:picLocks noChangeAspect="1"/>
            </p:cNvPicPr>
            <p:nvPr/>
          </p:nvPicPr>
          <p:blipFill>
            <a:blip r:embed="rId4"/>
            <a:stretch>
              <a:fillRect/>
            </a:stretch>
          </p:blipFill>
          <p:spPr>
            <a:xfrm>
              <a:off x="7198452" y="3134662"/>
              <a:ext cx="961580" cy="609073"/>
            </a:xfrm>
            <a:prstGeom prst="rect">
              <a:avLst/>
            </a:prstGeom>
          </p:spPr>
        </p:pic>
        <p:sp>
          <p:nvSpPr>
            <p:cNvPr id="43" name="Rectangle 42"/>
            <p:cNvSpPr/>
            <p:nvPr/>
          </p:nvSpPr>
          <p:spPr>
            <a:xfrm>
              <a:off x="6639838" y="2296770"/>
              <a:ext cx="2111099" cy="276999"/>
            </a:xfrm>
            <a:prstGeom prst="rect">
              <a:avLst/>
            </a:prstGeom>
          </p:spPr>
          <p:txBody>
            <a:bodyPr wrap="square">
              <a:spAutoFit/>
            </a:bodyPr>
            <a:lstStyle/>
            <a:p>
              <a:pPr algn="ctr"/>
              <a:r>
                <a:rPr lang="sv-SE" sz="1200" dirty="0" err="1" smtClean="0">
                  <a:latin typeface="Frutiger LT Std 45 Light" panose="020B0402020204020204" pitchFamily="34" charset="0"/>
                </a:rPr>
                <a:t>Epidemiology</a:t>
              </a:r>
              <a:endParaRPr lang="en-US" sz="1200" dirty="0">
                <a:latin typeface="Frutiger LT Std 45 Light" panose="020B0402020204020204" pitchFamily="34" charset="0"/>
              </a:endParaRPr>
            </a:p>
          </p:txBody>
        </p:sp>
        <p:pic>
          <p:nvPicPr>
            <p:cNvPr id="44" name="Picture 43" descr="Image result for hiv resistance"/>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8561047" y="3103922"/>
              <a:ext cx="1013115" cy="659007"/>
            </a:xfrm>
            <a:prstGeom prst="rect">
              <a:avLst/>
            </a:prstGeom>
            <a:noFill/>
            <a:extLst>
              <a:ext uri="{909E8E84-426E-40DD-AFC4-6F175D3DCCD1}">
                <a14:hiddenFill xmlns:a14="http://schemas.microsoft.com/office/drawing/2010/main">
                  <a:solidFill>
                    <a:srgbClr val="FFFFFF"/>
                  </a:solidFill>
                </a14:hiddenFill>
              </a:ext>
            </a:extLst>
          </p:spPr>
        </p:pic>
        <p:sp>
          <p:nvSpPr>
            <p:cNvPr id="45" name="Rectangle 44"/>
            <p:cNvSpPr/>
            <p:nvPr/>
          </p:nvSpPr>
          <p:spPr>
            <a:xfrm>
              <a:off x="7992202" y="2561347"/>
              <a:ext cx="2162171" cy="461665"/>
            </a:xfrm>
            <a:prstGeom prst="rect">
              <a:avLst/>
            </a:prstGeom>
          </p:spPr>
          <p:txBody>
            <a:bodyPr wrap="square">
              <a:spAutoFit/>
            </a:bodyPr>
            <a:lstStyle/>
            <a:p>
              <a:pPr algn="ctr"/>
              <a:r>
                <a:rPr lang="sv-SE" sz="1200" dirty="0" err="1" smtClean="0">
                  <a:latin typeface="Frutiger LT Std 45 Light" panose="020B0402020204020204" pitchFamily="34" charset="0"/>
                </a:rPr>
                <a:t>Drug</a:t>
              </a:r>
              <a:r>
                <a:rPr lang="sv-SE" sz="1200" dirty="0" smtClean="0">
                  <a:latin typeface="Frutiger LT Std 45 Light" panose="020B0402020204020204" pitchFamily="34" charset="0"/>
                </a:rPr>
                <a:t> </a:t>
              </a:r>
              <a:r>
                <a:rPr lang="sv-SE" sz="1200" dirty="0" err="1" smtClean="0">
                  <a:latin typeface="Frutiger LT Std 45 Light" panose="020B0402020204020204" pitchFamily="34" charset="0"/>
                </a:rPr>
                <a:t>resistance</a:t>
              </a:r>
              <a:r>
                <a:rPr lang="sv-SE" sz="1200" dirty="0" smtClean="0">
                  <a:latin typeface="Frutiger LT Std 45 Light" panose="020B0402020204020204" pitchFamily="34" charset="0"/>
                </a:rPr>
                <a:t> – </a:t>
              </a:r>
              <a:r>
                <a:rPr lang="sv-SE" sz="1200" dirty="0" err="1" smtClean="0">
                  <a:latin typeface="Frutiger LT Std 45 Light" panose="020B0402020204020204" pitchFamily="34" charset="0"/>
                </a:rPr>
                <a:t>diagnosis</a:t>
              </a:r>
              <a:r>
                <a:rPr lang="sv-SE" sz="1200" dirty="0" smtClean="0">
                  <a:latin typeface="Frutiger LT Std 45 Light" panose="020B0402020204020204" pitchFamily="34" charset="0"/>
                </a:rPr>
                <a:t>/</a:t>
              </a:r>
              <a:r>
                <a:rPr lang="sv-SE" sz="1200" dirty="0" err="1" smtClean="0">
                  <a:latin typeface="Frutiger LT Std 45 Light" panose="020B0402020204020204" pitchFamily="34" charset="0"/>
                </a:rPr>
                <a:t>point-of-care</a:t>
              </a:r>
              <a:endParaRPr lang="en-US" sz="1200" dirty="0"/>
            </a:p>
          </p:txBody>
        </p:sp>
        <p:pic>
          <p:nvPicPr>
            <p:cNvPr id="46" name="Picture 45"/>
            <p:cNvPicPr>
              <a:picLocks noChangeAspect="1"/>
            </p:cNvPicPr>
            <p:nvPr/>
          </p:nvPicPr>
          <p:blipFill>
            <a:blip r:embed="rId6"/>
            <a:stretch>
              <a:fillRect/>
            </a:stretch>
          </p:blipFill>
          <p:spPr>
            <a:xfrm>
              <a:off x="8948457" y="3911086"/>
              <a:ext cx="863312" cy="689197"/>
            </a:xfrm>
            <a:prstGeom prst="rect">
              <a:avLst/>
            </a:prstGeom>
          </p:spPr>
        </p:pic>
        <p:sp>
          <p:nvSpPr>
            <p:cNvPr id="47" name="Rectangle 46"/>
            <p:cNvSpPr/>
            <p:nvPr/>
          </p:nvSpPr>
          <p:spPr>
            <a:xfrm>
              <a:off x="8635795" y="5304649"/>
              <a:ext cx="1488635" cy="461665"/>
            </a:xfrm>
            <a:prstGeom prst="rect">
              <a:avLst/>
            </a:prstGeom>
          </p:spPr>
          <p:txBody>
            <a:bodyPr wrap="square">
              <a:spAutoFit/>
            </a:bodyPr>
            <a:lstStyle/>
            <a:p>
              <a:pPr algn="ctr"/>
              <a:r>
                <a:rPr lang="sv-SE" sz="1200" dirty="0">
                  <a:latin typeface="Frutiger LT Std 45 Light" panose="020B0402020204020204" pitchFamily="34" charset="0"/>
                </a:rPr>
                <a:t>Discovery </a:t>
              </a:r>
              <a:r>
                <a:rPr lang="sv-SE" sz="1200" dirty="0" err="1">
                  <a:latin typeface="Frutiger LT Std 45 Light" panose="020B0402020204020204" pitchFamily="34" charset="0"/>
                </a:rPr>
                <a:t>of</a:t>
              </a:r>
              <a:r>
                <a:rPr lang="sv-SE" sz="1200" dirty="0">
                  <a:latin typeface="Frutiger LT Std 45 Light" panose="020B0402020204020204" pitchFamily="34" charset="0"/>
                </a:rPr>
                <a:t> </a:t>
              </a:r>
              <a:r>
                <a:rPr lang="sv-SE" sz="1200" dirty="0" smtClean="0">
                  <a:latin typeface="Frutiger LT Std 45 Light" panose="020B0402020204020204" pitchFamily="34" charset="0"/>
                </a:rPr>
                <a:t>antivirals</a:t>
              </a:r>
              <a:endParaRPr lang="sv-SE" sz="1200" dirty="0">
                <a:latin typeface="Frutiger LT Std 45 Light" panose="020B0402020204020204" pitchFamily="34" charset="0"/>
              </a:endParaRPr>
            </a:p>
          </p:txBody>
        </p:sp>
        <p:sp>
          <p:nvSpPr>
            <p:cNvPr id="49" name="Rectangle 48"/>
            <p:cNvSpPr/>
            <p:nvPr/>
          </p:nvSpPr>
          <p:spPr>
            <a:xfrm>
              <a:off x="1594161" y="2114761"/>
              <a:ext cx="1754475" cy="646331"/>
            </a:xfrm>
            <a:prstGeom prst="rect">
              <a:avLst/>
            </a:prstGeom>
          </p:spPr>
          <p:txBody>
            <a:bodyPr wrap="square">
              <a:spAutoFit/>
            </a:bodyPr>
            <a:lstStyle/>
            <a:p>
              <a:pPr algn="ctr"/>
              <a:r>
                <a:rPr lang="sv-SE" sz="1200" dirty="0" smtClean="0">
                  <a:latin typeface="Frutiger LT Std 45 Light" panose="020B0402020204020204" pitchFamily="34" charset="0"/>
                </a:rPr>
                <a:t>Atomic Force </a:t>
              </a:r>
              <a:r>
                <a:rPr lang="sv-SE" sz="1200" dirty="0" err="1" smtClean="0">
                  <a:latin typeface="Frutiger LT Std 45 Light" panose="020B0402020204020204" pitchFamily="34" charset="0"/>
                </a:rPr>
                <a:t>Microscopy</a:t>
              </a:r>
              <a:r>
                <a:rPr lang="sv-SE" sz="1200" dirty="0" smtClean="0">
                  <a:latin typeface="Frutiger LT Std 45 Light" panose="020B0402020204020204" pitchFamily="34" charset="0"/>
                </a:rPr>
                <a:t> and SRFM (LU </a:t>
              </a:r>
              <a:r>
                <a:rPr lang="sv-SE" sz="1200" dirty="0" err="1" smtClean="0">
                  <a:latin typeface="Frutiger LT Std 45 Light" panose="020B0402020204020204" pitchFamily="34" charset="0"/>
                </a:rPr>
                <a:t>physics</a:t>
              </a:r>
              <a:r>
                <a:rPr lang="sv-SE" sz="1200" dirty="0" smtClean="0">
                  <a:latin typeface="Frutiger LT Std 45 Light" panose="020B0402020204020204" pitchFamily="34" charset="0"/>
                </a:rPr>
                <a:t>)</a:t>
              </a:r>
              <a:endParaRPr lang="en-US" sz="1200" dirty="0"/>
            </a:p>
          </p:txBody>
        </p:sp>
        <p:pic>
          <p:nvPicPr>
            <p:cNvPr id="48" name="Picture 2" descr="https://upload.wikimedia.org/wikipedia/commons/7/72/Single-Molecule-Under-Water-AFM-Tapping-Mode.jp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1875104" y="3165675"/>
              <a:ext cx="547008" cy="619943"/>
            </a:xfrm>
            <a:prstGeom prst="rect">
              <a:avLst/>
            </a:prstGeom>
            <a:noFill/>
            <a:extLst>
              <a:ext uri="{909E8E84-426E-40DD-AFC4-6F175D3DCCD1}">
                <a14:hiddenFill xmlns:a14="http://schemas.microsoft.com/office/drawing/2010/main">
                  <a:solidFill>
                    <a:srgbClr val="FFFFFF"/>
                  </a:solidFill>
                </a14:hiddenFill>
              </a:ext>
            </a:extLst>
          </p:spPr>
        </p:pic>
        <p:pic>
          <p:nvPicPr>
            <p:cNvPr id="50" name="Picture 49"/>
            <p:cNvPicPr>
              <a:picLocks noChangeAspect="1"/>
            </p:cNvPicPr>
            <p:nvPr/>
          </p:nvPicPr>
          <p:blipFill rotWithShape="1">
            <a:blip r:embed="rId8"/>
            <a:srcRect l="66" r="50091"/>
            <a:stretch/>
          </p:blipFill>
          <p:spPr>
            <a:xfrm>
              <a:off x="2458466" y="3165675"/>
              <a:ext cx="633022" cy="619943"/>
            </a:xfrm>
            <a:prstGeom prst="rect">
              <a:avLst/>
            </a:prstGeom>
          </p:spPr>
        </p:pic>
        <p:pic>
          <p:nvPicPr>
            <p:cNvPr id="53" name="Picture 52"/>
            <p:cNvPicPr>
              <a:picLocks noChangeAspect="1"/>
            </p:cNvPicPr>
            <p:nvPr/>
          </p:nvPicPr>
          <p:blipFill rotWithShape="1">
            <a:blip r:embed="rId9"/>
            <a:srcRect l="11401" b="17901"/>
            <a:stretch/>
          </p:blipFill>
          <p:spPr>
            <a:xfrm>
              <a:off x="1441055" y="3972611"/>
              <a:ext cx="1433735" cy="533919"/>
            </a:xfrm>
            <a:prstGeom prst="rect">
              <a:avLst/>
            </a:prstGeom>
          </p:spPr>
        </p:pic>
        <p:sp>
          <p:nvSpPr>
            <p:cNvPr id="54" name="Rectangle 53"/>
            <p:cNvSpPr/>
            <p:nvPr/>
          </p:nvSpPr>
          <p:spPr>
            <a:xfrm>
              <a:off x="1576803" y="4459957"/>
              <a:ext cx="137238" cy="6173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sz="1200"/>
            </a:p>
          </p:txBody>
        </p:sp>
        <p:sp>
          <p:nvSpPr>
            <p:cNvPr id="55" name="Rectangle 54"/>
            <p:cNvSpPr/>
            <p:nvPr/>
          </p:nvSpPr>
          <p:spPr>
            <a:xfrm>
              <a:off x="1361848" y="5173620"/>
              <a:ext cx="1879070" cy="646331"/>
            </a:xfrm>
            <a:prstGeom prst="rect">
              <a:avLst/>
            </a:prstGeom>
          </p:spPr>
          <p:txBody>
            <a:bodyPr wrap="square">
              <a:spAutoFit/>
            </a:bodyPr>
            <a:lstStyle/>
            <a:p>
              <a:pPr algn="ctr"/>
              <a:r>
                <a:rPr lang="en-US" sz="1200" dirty="0">
                  <a:latin typeface="Frutiger LT Std 45 Light" panose="020B0402020204020204" pitchFamily="34" charset="0"/>
                </a:rPr>
                <a:t>Small Angle X-ray and Neutron Scattering </a:t>
              </a:r>
              <a:r>
                <a:rPr lang="en-US" sz="1200" dirty="0" smtClean="0">
                  <a:latin typeface="Frutiger LT Std 45 Light" panose="020B0402020204020204" pitchFamily="34" charset="0"/>
                </a:rPr>
                <a:t>(</a:t>
              </a:r>
              <a:r>
                <a:rPr lang="en-US" sz="1200" dirty="0">
                  <a:latin typeface="Frutiger LT Std 45 Light" panose="020B0402020204020204" pitchFamily="34" charset="0"/>
                </a:rPr>
                <a:t>ESS </a:t>
              </a:r>
              <a:r>
                <a:rPr lang="en-US" sz="1200" dirty="0" smtClean="0">
                  <a:latin typeface="Frutiger LT Std 45 Light" panose="020B0402020204020204" pitchFamily="34" charset="0"/>
                </a:rPr>
                <a:t>and </a:t>
              </a:r>
              <a:r>
                <a:rPr lang="en-US" sz="1200" dirty="0">
                  <a:latin typeface="Frutiger LT Std 45 Light" panose="020B0402020204020204" pitchFamily="34" charset="0"/>
                </a:rPr>
                <a:t>MAX IV)</a:t>
              </a:r>
              <a:endParaRPr lang="sv-SE" sz="1200" dirty="0">
                <a:latin typeface="Frutiger LT Std 45 Light" panose="020B0402020204020204" pitchFamily="34" charset="0"/>
              </a:endParaRPr>
            </a:p>
          </p:txBody>
        </p:sp>
        <p:pic>
          <p:nvPicPr>
            <p:cNvPr id="57" name="Picture 56"/>
            <p:cNvPicPr>
              <a:picLocks noChangeAspect="1"/>
            </p:cNvPicPr>
            <p:nvPr/>
          </p:nvPicPr>
          <p:blipFill>
            <a:blip r:embed="rId10"/>
            <a:stretch>
              <a:fillRect/>
            </a:stretch>
          </p:blipFill>
          <p:spPr>
            <a:xfrm>
              <a:off x="4819943" y="3162789"/>
              <a:ext cx="813786" cy="580946"/>
            </a:xfrm>
            <a:prstGeom prst="rect">
              <a:avLst/>
            </a:prstGeom>
          </p:spPr>
        </p:pic>
        <p:sp>
          <p:nvSpPr>
            <p:cNvPr id="58" name="Rectangle 57"/>
            <p:cNvSpPr/>
            <p:nvPr/>
          </p:nvSpPr>
          <p:spPr>
            <a:xfrm>
              <a:off x="4296448" y="2203325"/>
              <a:ext cx="2111099" cy="461665"/>
            </a:xfrm>
            <a:prstGeom prst="rect">
              <a:avLst/>
            </a:prstGeom>
          </p:spPr>
          <p:txBody>
            <a:bodyPr wrap="square">
              <a:spAutoFit/>
            </a:bodyPr>
            <a:lstStyle/>
            <a:p>
              <a:pPr algn="ctr"/>
              <a:r>
                <a:rPr lang="sv-SE" sz="1200" dirty="0" err="1" smtClean="0">
                  <a:latin typeface="Frutiger LT Std 45 Light" panose="020B0402020204020204" pitchFamily="34" charset="0"/>
                </a:rPr>
                <a:t>Multiplex</a:t>
              </a:r>
              <a:r>
                <a:rPr lang="sv-SE" sz="1200" dirty="0" smtClean="0">
                  <a:latin typeface="Frutiger LT Std 45 Light" panose="020B0402020204020204" pitchFamily="34" charset="0"/>
                </a:rPr>
                <a:t> immune marker </a:t>
              </a:r>
              <a:r>
                <a:rPr lang="sv-SE" sz="1200" dirty="0" err="1" smtClean="0">
                  <a:latin typeface="Frutiger LT Std 45 Light" panose="020B0402020204020204" pitchFamily="34" charset="0"/>
                </a:rPr>
                <a:t>analysis</a:t>
              </a:r>
              <a:endParaRPr lang="en-US" sz="1200" dirty="0"/>
            </a:p>
          </p:txBody>
        </p:sp>
        <p:pic>
          <p:nvPicPr>
            <p:cNvPr id="59" name="Picture 4" descr="Image result for facs"/>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4481321" y="3907699"/>
              <a:ext cx="734362" cy="751309"/>
            </a:xfrm>
            <a:prstGeom prst="rect">
              <a:avLst/>
            </a:prstGeom>
            <a:noFill/>
            <a:extLst>
              <a:ext uri="{909E8E84-426E-40DD-AFC4-6F175D3DCCD1}">
                <a14:hiddenFill xmlns:a14="http://schemas.microsoft.com/office/drawing/2010/main">
                  <a:solidFill>
                    <a:srgbClr val="FFFFFF"/>
                  </a:solidFill>
                </a14:hiddenFill>
              </a:ext>
            </a:extLst>
          </p:spPr>
        </p:pic>
        <p:sp>
          <p:nvSpPr>
            <p:cNvPr id="60" name="Rectangle 59"/>
            <p:cNvSpPr/>
            <p:nvPr/>
          </p:nvSpPr>
          <p:spPr>
            <a:xfrm>
              <a:off x="3738458" y="5362196"/>
              <a:ext cx="2111099" cy="276999"/>
            </a:xfrm>
            <a:prstGeom prst="rect">
              <a:avLst/>
            </a:prstGeom>
          </p:spPr>
          <p:txBody>
            <a:bodyPr wrap="square">
              <a:spAutoFit/>
            </a:bodyPr>
            <a:lstStyle/>
            <a:p>
              <a:pPr algn="ctr"/>
              <a:r>
                <a:rPr lang="sv-SE" sz="1200" dirty="0">
                  <a:latin typeface="Frutiger LT Std 45 Light" panose="020B0402020204020204" pitchFamily="34" charset="0"/>
                </a:rPr>
                <a:t>FACS</a:t>
              </a:r>
              <a:endParaRPr lang="en-US" sz="1200" dirty="0">
                <a:latin typeface="Frutiger LT Std 45 Light" panose="020B0402020204020204" pitchFamily="34" charset="0"/>
              </a:endParaRPr>
            </a:p>
          </p:txBody>
        </p:sp>
        <p:sp>
          <p:nvSpPr>
            <p:cNvPr id="61" name="Rectangle 60"/>
            <p:cNvSpPr/>
            <p:nvPr/>
          </p:nvSpPr>
          <p:spPr>
            <a:xfrm>
              <a:off x="2747333" y="4795006"/>
              <a:ext cx="2037563" cy="461665"/>
            </a:xfrm>
            <a:prstGeom prst="rect">
              <a:avLst/>
            </a:prstGeom>
          </p:spPr>
          <p:txBody>
            <a:bodyPr wrap="square">
              <a:spAutoFit/>
            </a:bodyPr>
            <a:lstStyle/>
            <a:p>
              <a:pPr algn="ctr"/>
              <a:r>
                <a:rPr lang="sv-SE" sz="1200" dirty="0" err="1" smtClean="0">
                  <a:latin typeface="Frutiger LT Std 45 Light" panose="020B0402020204020204" pitchFamily="34" charset="0"/>
                </a:rPr>
                <a:t>Genotype</a:t>
              </a:r>
              <a:r>
                <a:rPr lang="sv-SE" sz="1200" dirty="0" smtClean="0">
                  <a:latin typeface="Frutiger LT Std 45 Light" panose="020B0402020204020204" pitchFamily="34" charset="0"/>
                </a:rPr>
                <a:t>/</a:t>
              </a:r>
              <a:r>
                <a:rPr lang="sv-SE" sz="1200" dirty="0" err="1" smtClean="0">
                  <a:latin typeface="Frutiger LT Std 45 Light" panose="020B0402020204020204" pitchFamily="34" charset="0"/>
                </a:rPr>
                <a:t>phenotype</a:t>
              </a:r>
              <a:r>
                <a:rPr lang="sv-SE" sz="1200" dirty="0" smtClean="0">
                  <a:latin typeface="Frutiger LT Std 45 Light" panose="020B0402020204020204" pitchFamily="34" charset="0"/>
                </a:rPr>
                <a:t> </a:t>
              </a:r>
              <a:r>
                <a:rPr lang="sv-SE" sz="1200" dirty="0" err="1" smtClean="0">
                  <a:latin typeface="Frutiger LT Std 45 Light" panose="020B0402020204020204" pitchFamily="34" charset="0"/>
                </a:rPr>
                <a:t>linkage</a:t>
              </a:r>
              <a:endParaRPr lang="en-US" sz="1200" dirty="0"/>
            </a:p>
          </p:txBody>
        </p:sp>
        <p:pic>
          <p:nvPicPr>
            <p:cNvPr id="62" name="Picture 6" descr="bild1"/>
            <p:cNvPicPr>
              <a:picLocks noChangeAspect="1" noChangeArrowheads="1"/>
            </p:cNvPicPr>
            <p:nvPr/>
          </p:nvPicPr>
          <p:blipFill rotWithShape="1">
            <a:blip r:embed="rId12" cstate="print">
              <a:extLst>
                <a:ext uri="{28A0092B-C50C-407E-A947-70E740481C1C}">
                  <a14:useLocalDpi xmlns:a14="http://schemas.microsoft.com/office/drawing/2010/main" val="0"/>
                </a:ext>
              </a:extLst>
            </a:blip>
            <a:srcRect l="2758" t="17168" b="7730"/>
            <a:stretch/>
          </p:blipFill>
          <p:spPr bwMode="auto">
            <a:xfrm>
              <a:off x="3445309" y="3080917"/>
              <a:ext cx="1223699" cy="709923"/>
            </a:xfrm>
            <a:prstGeom prst="rect">
              <a:avLst/>
            </a:prstGeom>
            <a:noFill/>
            <a:extLst>
              <a:ext uri="{909E8E84-426E-40DD-AFC4-6F175D3DCCD1}">
                <a14:hiddenFill xmlns:a14="http://schemas.microsoft.com/office/drawing/2010/main">
                  <a:solidFill>
                    <a:srgbClr val="FFFFFF"/>
                  </a:solidFill>
                </a14:hiddenFill>
              </a:ext>
            </a:extLst>
          </p:spPr>
        </p:pic>
        <p:sp>
          <p:nvSpPr>
            <p:cNvPr id="63" name="Rectangle 62"/>
            <p:cNvSpPr/>
            <p:nvPr/>
          </p:nvSpPr>
          <p:spPr>
            <a:xfrm>
              <a:off x="2961930" y="2659655"/>
              <a:ext cx="2221770" cy="276999"/>
            </a:xfrm>
            <a:prstGeom prst="rect">
              <a:avLst/>
            </a:prstGeom>
          </p:spPr>
          <p:txBody>
            <a:bodyPr wrap="square">
              <a:spAutoFit/>
            </a:bodyPr>
            <a:lstStyle/>
            <a:p>
              <a:pPr algn="ctr"/>
              <a:r>
                <a:rPr lang="sv-SE" sz="1200" dirty="0" smtClean="0">
                  <a:latin typeface="Frutiger LT Std 45 Light" panose="020B0402020204020204" pitchFamily="34" charset="0"/>
                </a:rPr>
                <a:t>Viral gene regulation</a:t>
              </a:r>
              <a:endParaRPr lang="en-US" sz="1200" dirty="0"/>
            </a:p>
          </p:txBody>
        </p:sp>
        <p:pic>
          <p:nvPicPr>
            <p:cNvPr id="64" name="Picture 4"/>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3173048" y="3905013"/>
              <a:ext cx="1061912" cy="65915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5" name="Picture 2" descr="https://d2ufo47lrtsv5s.cloudfront.net/content/sci/317/5840/944/F2.large.jpg?width=800&amp;height=600&amp;carousel=1"/>
            <p:cNvPicPr>
              <a:picLocks noChangeAspect="1" noChangeArrowheads="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5881223" y="3117786"/>
              <a:ext cx="1069735" cy="656728"/>
            </a:xfrm>
            <a:prstGeom prst="rect">
              <a:avLst/>
            </a:prstGeom>
            <a:noFill/>
            <a:extLst>
              <a:ext uri="{909E8E84-426E-40DD-AFC4-6F175D3DCCD1}">
                <a14:hiddenFill xmlns:a14="http://schemas.microsoft.com/office/drawing/2010/main">
                  <a:solidFill>
                    <a:srgbClr val="FFFFFF"/>
                  </a:solidFill>
                </a14:hiddenFill>
              </a:ext>
            </a:extLst>
          </p:spPr>
        </p:pic>
        <p:sp>
          <p:nvSpPr>
            <p:cNvPr id="66" name="Rectangle 65"/>
            <p:cNvSpPr/>
            <p:nvPr/>
          </p:nvSpPr>
          <p:spPr>
            <a:xfrm>
              <a:off x="5530063" y="2660225"/>
              <a:ext cx="1788017" cy="276999"/>
            </a:xfrm>
            <a:prstGeom prst="rect">
              <a:avLst/>
            </a:prstGeom>
          </p:spPr>
          <p:txBody>
            <a:bodyPr wrap="square">
              <a:spAutoFit/>
            </a:bodyPr>
            <a:lstStyle/>
            <a:p>
              <a:pPr algn="ctr"/>
              <a:r>
                <a:rPr lang="sv-SE" sz="1200" dirty="0" smtClean="0">
                  <a:latin typeface="Frutiger LT Std 45 Light" panose="020B0402020204020204" pitchFamily="34" charset="0"/>
                </a:rPr>
                <a:t>Cluster </a:t>
              </a:r>
              <a:r>
                <a:rPr lang="sv-SE" sz="1200" dirty="0" err="1" smtClean="0">
                  <a:latin typeface="Frutiger LT Std 45 Light" panose="020B0402020204020204" pitchFamily="34" charset="0"/>
                </a:rPr>
                <a:t>analysis</a:t>
              </a:r>
              <a:endParaRPr lang="en-US" sz="1200" dirty="0"/>
            </a:p>
          </p:txBody>
        </p:sp>
        <p:pic>
          <p:nvPicPr>
            <p:cNvPr id="67" name="Picture 66"/>
            <p:cNvPicPr/>
            <p:nvPr/>
          </p:nvPicPr>
          <p:blipFill rotWithShape="1">
            <a:blip r:embed="rId15" cstate="print">
              <a:extLst>
                <a:ext uri="{28A0092B-C50C-407E-A947-70E740481C1C}">
                  <a14:useLocalDpi xmlns:a14="http://schemas.microsoft.com/office/drawing/2010/main" val="0"/>
                </a:ext>
              </a:extLst>
            </a:blip>
            <a:srcRect l="16864" r="28410" b="84196"/>
            <a:stretch/>
          </p:blipFill>
          <p:spPr bwMode="auto">
            <a:xfrm>
              <a:off x="5409619" y="3964425"/>
              <a:ext cx="1135468" cy="614442"/>
            </a:xfrm>
            <a:prstGeom prst="rect">
              <a:avLst/>
            </a:prstGeom>
            <a:noFill/>
          </p:spPr>
        </p:pic>
        <p:sp>
          <p:nvSpPr>
            <p:cNvPr id="68" name="Rectangle 67"/>
            <p:cNvSpPr/>
            <p:nvPr/>
          </p:nvSpPr>
          <p:spPr>
            <a:xfrm>
              <a:off x="5371055" y="4795006"/>
              <a:ext cx="1210888" cy="461665"/>
            </a:xfrm>
            <a:prstGeom prst="rect">
              <a:avLst/>
            </a:prstGeom>
          </p:spPr>
          <p:txBody>
            <a:bodyPr wrap="square">
              <a:spAutoFit/>
            </a:bodyPr>
            <a:lstStyle/>
            <a:p>
              <a:pPr algn="ctr"/>
              <a:r>
                <a:rPr lang="sv-SE" sz="1200" dirty="0" err="1" smtClean="0">
                  <a:latin typeface="Frutiger LT Std 45 Light" panose="020B0402020204020204" pitchFamily="34" charset="0"/>
                </a:rPr>
                <a:t>Bioinformatics</a:t>
              </a:r>
              <a:r>
                <a:rPr lang="sv-SE" sz="1200" dirty="0" smtClean="0">
                  <a:latin typeface="Frutiger LT Std 45 Light" panose="020B0402020204020204" pitchFamily="34" charset="0"/>
                </a:rPr>
                <a:t>/phylogenetics</a:t>
              </a:r>
              <a:endParaRPr lang="en-US" sz="1200" dirty="0"/>
            </a:p>
          </p:txBody>
        </p:sp>
        <p:cxnSp>
          <p:nvCxnSpPr>
            <p:cNvPr id="9226" name="Straight Connector 9225"/>
            <p:cNvCxnSpPr>
              <a:stCxn id="49" idx="2"/>
            </p:cNvCxnSpPr>
            <p:nvPr/>
          </p:nvCxnSpPr>
          <p:spPr>
            <a:xfrm flipH="1">
              <a:off x="2471398" y="2761092"/>
              <a:ext cx="1" cy="342830"/>
            </a:xfrm>
            <a:prstGeom prst="line">
              <a:avLst/>
            </a:prstGeom>
            <a:ln>
              <a:solidFill>
                <a:srgbClr val="9C6114"/>
              </a:solidFill>
            </a:ln>
          </p:spPr>
          <p:style>
            <a:lnRef idx="1">
              <a:schemeClr val="accent1"/>
            </a:lnRef>
            <a:fillRef idx="0">
              <a:schemeClr val="accent1"/>
            </a:fillRef>
            <a:effectRef idx="0">
              <a:schemeClr val="accent1"/>
            </a:effectRef>
            <a:fontRef idx="minor">
              <a:schemeClr val="tx1"/>
            </a:fontRef>
          </p:style>
        </p:cxnSp>
        <p:cxnSp>
          <p:nvCxnSpPr>
            <p:cNvPr id="73" name="Straight Connector 72"/>
            <p:cNvCxnSpPr/>
            <p:nvPr/>
          </p:nvCxnSpPr>
          <p:spPr>
            <a:xfrm flipH="1">
              <a:off x="2157922" y="4623590"/>
              <a:ext cx="1" cy="550030"/>
            </a:xfrm>
            <a:prstGeom prst="line">
              <a:avLst/>
            </a:prstGeom>
            <a:ln>
              <a:solidFill>
                <a:srgbClr val="9C6114"/>
              </a:solidFill>
            </a:ln>
          </p:spPr>
          <p:style>
            <a:lnRef idx="1">
              <a:schemeClr val="accent1"/>
            </a:lnRef>
            <a:fillRef idx="0">
              <a:schemeClr val="accent1"/>
            </a:fillRef>
            <a:effectRef idx="0">
              <a:schemeClr val="accent1"/>
            </a:effectRef>
            <a:fontRef idx="minor">
              <a:schemeClr val="tx1"/>
            </a:fontRef>
          </p:style>
        </p:cxnSp>
        <p:cxnSp>
          <p:nvCxnSpPr>
            <p:cNvPr id="75" name="Straight Connector 74"/>
            <p:cNvCxnSpPr/>
            <p:nvPr/>
          </p:nvCxnSpPr>
          <p:spPr>
            <a:xfrm flipH="1">
              <a:off x="9382131" y="4719962"/>
              <a:ext cx="1" cy="550030"/>
            </a:xfrm>
            <a:prstGeom prst="line">
              <a:avLst/>
            </a:prstGeom>
            <a:ln>
              <a:solidFill>
                <a:srgbClr val="9C6114"/>
              </a:solidFill>
            </a:ln>
          </p:spPr>
          <p:style>
            <a:lnRef idx="1">
              <a:schemeClr val="accent1"/>
            </a:lnRef>
            <a:fillRef idx="0">
              <a:schemeClr val="accent1"/>
            </a:fillRef>
            <a:effectRef idx="0">
              <a:schemeClr val="accent1"/>
            </a:effectRef>
            <a:fontRef idx="minor">
              <a:schemeClr val="tx1"/>
            </a:fontRef>
          </p:style>
        </p:cxnSp>
        <p:cxnSp>
          <p:nvCxnSpPr>
            <p:cNvPr id="76" name="Straight Connector 75"/>
            <p:cNvCxnSpPr/>
            <p:nvPr/>
          </p:nvCxnSpPr>
          <p:spPr>
            <a:xfrm>
              <a:off x="7679848" y="2627211"/>
              <a:ext cx="1" cy="418329"/>
            </a:xfrm>
            <a:prstGeom prst="line">
              <a:avLst/>
            </a:prstGeom>
            <a:ln>
              <a:solidFill>
                <a:srgbClr val="9C6114"/>
              </a:solidFill>
            </a:ln>
          </p:spPr>
          <p:style>
            <a:lnRef idx="1">
              <a:schemeClr val="accent1"/>
            </a:lnRef>
            <a:fillRef idx="0">
              <a:schemeClr val="accent1"/>
            </a:fillRef>
            <a:effectRef idx="0">
              <a:schemeClr val="accent1"/>
            </a:effectRef>
            <a:fontRef idx="minor">
              <a:schemeClr val="tx1"/>
            </a:fontRef>
          </p:style>
        </p:cxnSp>
        <p:cxnSp>
          <p:nvCxnSpPr>
            <p:cNvPr id="78" name="Straight Connector 77"/>
            <p:cNvCxnSpPr/>
            <p:nvPr/>
          </p:nvCxnSpPr>
          <p:spPr>
            <a:xfrm>
              <a:off x="5282550" y="2651188"/>
              <a:ext cx="1" cy="418329"/>
            </a:xfrm>
            <a:prstGeom prst="line">
              <a:avLst/>
            </a:prstGeom>
            <a:ln>
              <a:solidFill>
                <a:srgbClr val="9C6114"/>
              </a:solidFill>
            </a:ln>
          </p:spPr>
          <p:style>
            <a:lnRef idx="1">
              <a:schemeClr val="accent1"/>
            </a:lnRef>
            <a:fillRef idx="0">
              <a:schemeClr val="accent1"/>
            </a:fillRef>
            <a:effectRef idx="0">
              <a:schemeClr val="accent1"/>
            </a:effectRef>
            <a:fontRef idx="minor">
              <a:schemeClr val="tx1"/>
            </a:fontRef>
          </p:style>
        </p:cxnSp>
        <p:cxnSp>
          <p:nvCxnSpPr>
            <p:cNvPr id="79" name="Straight Connector 78"/>
            <p:cNvCxnSpPr/>
            <p:nvPr/>
          </p:nvCxnSpPr>
          <p:spPr>
            <a:xfrm>
              <a:off x="4052934" y="2879009"/>
              <a:ext cx="0" cy="163584"/>
            </a:xfrm>
            <a:prstGeom prst="line">
              <a:avLst/>
            </a:prstGeom>
            <a:ln>
              <a:solidFill>
                <a:srgbClr val="9C6114"/>
              </a:solidFill>
            </a:ln>
          </p:spPr>
          <p:style>
            <a:lnRef idx="1">
              <a:schemeClr val="accent1"/>
            </a:lnRef>
            <a:fillRef idx="0">
              <a:schemeClr val="accent1"/>
            </a:fillRef>
            <a:effectRef idx="0">
              <a:schemeClr val="accent1"/>
            </a:effectRef>
            <a:fontRef idx="minor">
              <a:schemeClr val="tx1"/>
            </a:fontRef>
          </p:style>
        </p:cxnSp>
        <p:cxnSp>
          <p:nvCxnSpPr>
            <p:cNvPr id="83" name="Straight Connector 82"/>
            <p:cNvCxnSpPr/>
            <p:nvPr/>
          </p:nvCxnSpPr>
          <p:spPr>
            <a:xfrm>
              <a:off x="3771286" y="4640276"/>
              <a:ext cx="0" cy="163584"/>
            </a:xfrm>
            <a:prstGeom prst="line">
              <a:avLst/>
            </a:prstGeom>
            <a:ln>
              <a:solidFill>
                <a:srgbClr val="9C6114"/>
              </a:solidFill>
            </a:ln>
          </p:spPr>
          <p:style>
            <a:lnRef idx="1">
              <a:schemeClr val="accent1"/>
            </a:lnRef>
            <a:fillRef idx="0">
              <a:schemeClr val="accent1"/>
            </a:fillRef>
            <a:effectRef idx="0">
              <a:schemeClr val="accent1"/>
            </a:effectRef>
            <a:fontRef idx="minor">
              <a:schemeClr val="tx1"/>
            </a:fontRef>
          </p:style>
        </p:cxnSp>
        <p:cxnSp>
          <p:nvCxnSpPr>
            <p:cNvPr id="84" name="Straight Connector 83"/>
            <p:cNvCxnSpPr/>
            <p:nvPr/>
          </p:nvCxnSpPr>
          <p:spPr>
            <a:xfrm>
              <a:off x="5955033" y="4647996"/>
              <a:ext cx="0" cy="163584"/>
            </a:xfrm>
            <a:prstGeom prst="line">
              <a:avLst/>
            </a:prstGeom>
            <a:ln>
              <a:solidFill>
                <a:srgbClr val="9C6114"/>
              </a:solidFill>
            </a:ln>
          </p:spPr>
          <p:style>
            <a:lnRef idx="1">
              <a:schemeClr val="accent1"/>
            </a:lnRef>
            <a:fillRef idx="0">
              <a:schemeClr val="accent1"/>
            </a:fillRef>
            <a:effectRef idx="0">
              <a:schemeClr val="accent1"/>
            </a:effectRef>
            <a:fontRef idx="minor">
              <a:schemeClr val="tx1"/>
            </a:fontRef>
          </p:style>
        </p:cxnSp>
        <p:cxnSp>
          <p:nvCxnSpPr>
            <p:cNvPr id="85" name="Straight Connector 84"/>
            <p:cNvCxnSpPr/>
            <p:nvPr/>
          </p:nvCxnSpPr>
          <p:spPr>
            <a:xfrm>
              <a:off x="8038112" y="4703652"/>
              <a:ext cx="0" cy="163584"/>
            </a:xfrm>
            <a:prstGeom prst="line">
              <a:avLst/>
            </a:prstGeom>
            <a:ln>
              <a:solidFill>
                <a:srgbClr val="9C6114"/>
              </a:solidFill>
            </a:ln>
          </p:spPr>
          <p:style>
            <a:lnRef idx="1">
              <a:schemeClr val="accent1"/>
            </a:lnRef>
            <a:fillRef idx="0">
              <a:schemeClr val="accent1"/>
            </a:fillRef>
            <a:effectRef idx="0">
              <a:schemeClr val="accent1"/>
            </a:effectRef>
            <a:fontRef idx="minor">
              <a:schemeClr val="tx1"/>
            </a:fontRef>
          </p:style>
        </p:cxnSp>
        <p:cxnSp>
          <p:nvCxnSpPr>
            <p:cNvPr id="86" name="Straight Connector 85"/>
            <p:cNvCxnSpPr/>
            <p:nvPr/>
          </p:nvCxnSpPr>
          <p:spPr>
            <a:xfrm>
              <a:off x="6404513" y="2921449"/>
              <a:ext cx="0" cy="163584"/>
            </a:xfrm>
            <a:prstGeom prst="line">
              <a:avLst/>
            </a:prstGeom>
            <a:ln>
              <a:solidFill>
                <a:srgbClr val="9C6114"/>
              </a:solidFill>
            </a:ln>
          </p:spPr>
          <p:style>
            <a:lnRef idx="1">
              <a:schemeClr val="accent1"/>
            </a:lnRef>
            <a:fillRef idx="0">
              <a:schemeClr val="accent1"/>
            </a:fillRef>
            <a:effectRef idx="0">
              <a:schemeClr val="accent1"/>
            </a:effectRef>
            <a:fontRef idx="minor">
              <a:schemeClr val="tx1"/>
            </a:fontRef>
          </p:style>
        </p:cxnSp>
        <p:cxnSp>
          <p:nvCxnSpPr>
            <p:cNvPr id="87" name="Straight Connector 86"/>
            <p:cNvCxnSpPr/>
            <p:nvPr/>
          </p:nvCxnSpPr>
          <p:spPr>
            <a:xfrm>
              <a:off x="9039669" y="3015980"/>
              <a:ext cx="0" cy="163584"/>
            </a:xfrm>
            <a:prstGeom prst="line">
              <a:avLst/>
            </a:prstGeom>
            <a:ln>
              <a:solidFill>
                <a:srgbClr val="9C6114"/>
              </a:solidFill>
            </a:ln>
          </p:spPr>
          <p:style>
            <a:lnRef idx="1">
              <a:schemeClr val="accent1"/>
            </a:lnRef>
            <a:fillRef idx="0">
              <a:schemeClr val="accent1"/>
            </a:fillRef>
            <a:effectRef idx="0">
              <a:schemeClr val="accent1"/>
            </a:effectRef>
            <a:fontRef idx="minor">
              <a:schemeClr val="tx1"/>
            </a:fontRef>
          </p:style>
        </p:cxnSp>
        <p:cxnSp>
          <p:nvCxnSpPr>
            <p:cNvPr id="88" name="Straight Connector 87"/>
            <p:cNvCxnSpPr/>
            <p:nvPr/>
          </p:nvCxnSpPr>
          <p:spPr>
            <a:xfrm flipH="1">
              <a:off x="4792787" y="4759403"/>
              <a:ext cx="1" cy="550030"/>
            </a:xfrm>
            <a:prstGeom prst="line">
              <a:avLst/>
            </a:prstGeom>
            <a:ln>
              <a:solidFill>
                <a:srgbClr val="9C6114"/>
              </a:solidFill>
            </a:ln>
          </p:spPr>
          <p:style>
            <a:lnRef idx="1">
              <a:schemeClr val="accent1"/>
            </a:lnRef>
            <a:fillRef idx="0">
              <a:schemeClr val="accent1"/>
            </a:fillRef>
            <a:effectRef idx="0">
              <a:schemeClr val="accent1"/>
            </a:effectRef>
            <a:fontRef idx="minor">
              <a:schemeClr val="tx1"/>
            </a:fontRef>
          </p:style>
        </p:cxnSp>
        <p:pic>
          <p:nvPicPr>
            <p:cNvPr id="9234" name="Picture 9233"/>
            <p:cNvPicPr>
              <a:picLocks noChangeAspect="1"/>
            </p:cNvPicPr>
            <p:nvPr/>
          </p:nvPicPr>
          <p:blipFill>
            <a:blip r:embed="rId16" cstate="print">
              <a:extLst>
                <a:ext uri="{28A0092B-C50C-407E-A947-70E740481C1C}">
                  <a14:useLocalDpi xmlns:a14="http://schemas.microsoft.com/office/drawing/2010/main" val="0"/>
                </a:ext>
              </a:extLst>
            </a:blip>
            <a:stretch>
              <a:fillRect/>
            </a:stretch>
          </p:blipFill>
          <p:spPr>
            <a:xfrm>
              <a:off x="157374" y="3277700"/>
              <a:ext cx="1185371" cy="1118614"/>
            </a:xfrm>
            <a:prstGeom prst="rect">
              <a:avLst/>
            </a:prstGeom>
          </p:spPr>
        </p:pic>
        <p:pic>
          <p:nvPicPr>
            <p:cNvPr id="6" name="Picture 5"/>
            <p:cNvPicPr>
              <a:picLocks noChangeAspect="1"/>
            </p:cNvPicPr>
            <p:nvPr/>
          </p:nvPicPr>
          <p:blipFill>
            <a:blip r:embed="rId17"/>
            <a:stretch>
              <a:fillRect/>
            </a:stretch>
          </p:blipFill>
          <p:spPr>
            <a:xfrm>
              <a:off x="6610444" y="3942583"/>
              <a:ext cx="799226" cy="686743"/>
            </a:xfrm>
            <a:prstGeom prst="rect">
              <a:avLst/>
            </a:prstGeom>
            <a:ln w="6350">
              <a:solidFill>
                <a:schemeClr val="tx1"/>
              </a:solidFill>
            </a:ln>
          </p:spPr>
        </p:pic>
        <p:cxnSp>
          <p:nvCxnSpPr>
            <p:cNvPr id="56" name="Straight Connector 55"/>
            <p:cNvCxnSpPr/>
            <p:nvPr/>
          </p:nvCxnSpPr>
          <p:spPr>
            <a:xfrm flipH="1">
              <a:off x="7010057" y="4717917"/>
              <a:ext cx="1" cy="550030"/>
            </a:xfrm>
            <a:prstGeom prst="line">
              <a:avLst/>
            </a:prstGeom>
            <a:ln>
              <a:solidFill>
                <a:srgbClr val="9C6114"/>
              </a:solidFill>
            </a:ln>
          </p:spPr>
          <p:style>
            <a:lnRef idx="1">
              <a:schemeClr val="accent1"/>
            </a:lnRef>
            <a:fillRef idx="0">
              <a:schemeClr val="accent1"/>
            </a:fillRef>
            <a:effectRef idx="0">
              <a:schemeClr val="accent1"/>
            </a:effectRef>
            <a:fontRef idx="minor">
              <a:schemeClr val="tx1"/>
            </a:fontRef>
          </p:style>
        </p:cxnSp>
        <p:sp>
          <p:nvSpPr>
            <p:cNvPr id="69" name="Rectangle 68"/>
            <p:cNvSpPr/>
            <p:nvPr/>
          </p:nvSpPr>
          <p:spPr>
            <a:xfrm>
              <a:off x="6265739" y="5300946"/>
              <a:ext cx="1488635" cy="461665"/>
            </a:xfrm>
            <a:prstGeom prst="rect">
              <a:avLst/>
            </a:prstGeom>
          </p:spPr>
          <p:txBody>
            <a:bodyPr wrap="square">
              <a:spAutoFit/>
            </a:bodyPr>
            <a:lstStyle/>
            <a:p>
              <a:pPr algn="ctr"/>
              <a:r>
                <a:rPr lang="sv-SE" sz="1200" i="1" dirty="0" smtClean="0">
                  <a:latin typeface="Frutiger LT Std 45 Light" panose="020B0402020204020204" pitchFamily="34" charset="0"/>
                </a:rPr>
                <a:t>In vitro</a:t>
              </a:r>
              <a:r>
                <a:rPr lang="sv-SE" sz="1200" dirty="0" smtClean="0">
                  <a:latin typeface="Frutiger LT Std 45 Light" panose="020B0402020204020204" pitchFamily="34" charset="0"/>
                </a:rPr>
                <a:t>/</a:t>
              </a:r>
              <a:r>
                <a:rPr lang="sv-SE" sz="1200" i="1" dirty="0" smtClean="0">
                  <a:latin typeface="Frutiger LT Std 45 Light" panose="020B0402020204020204" pitchFamily="34" charset="0"/>
                </a:rPr>
                <a:t>Ex </a:t>
              </a:r>
              <a:r>
                <a:rPr lang="sv-SE" sz="1200" i="1" dirty="0" err="1" smtClean="0">
                  <a:latin typeface="Frutiger LT Std 45 Light" panose="020B0402020204020204" pitchFamily="34" charset="0"/>
                </a:rPr>
                <a:t>vivo</a:t>
              </a:r>
              <a:endParaRPr lang="sv-SE" sz="1200" i="1" dirty="0" smtClean="0">
                <a:latin typeface="Frutiger LT Std 45 Light" panose="020B0402020204020204" pitchFamily="34" charset="0"/>
              </a:endParaRPr>
            </a:p>
            <a:p>
              <a:pPr algn="ctr"/>
              <a:r>
                <a:rPr lang="sv-SE" sz="1200" dirty="0" err="1">
                  <a:latin typeface="Frutiger LT Std 45 Light" panose="020B0402020204020204" pitchFamily="34" charset="0"/>
                </a:rPr>
                <a:t>i</a:t>
              </a:r>
              <a:r>
                <a:rPr lang="sv-SE" sz="1200" dirty="0" err="1" smtClean="0">
                  <a:latin typeface="Frutiger LT Std 45 Light" panose="020B0402020204020204" pitchFamily="34" charset="0"/>
                </a:rPr>
                <a:t>nfection</a:t>
              </a:r>
              <a:r>
                <a:rPr lang="sv-SE" sz="1200" dirty="0" smtClean="0">
                  <a:latin typeface="Frutiger LT Std 45 Light" panose="020B0402020204020204" pitchFamily="34" charset="0"/>
                </a:rPr>
                <a:t> </a:t>
              </a:r>
              <a:r>
                <a:rPr lang="sv-SE" sz="1200" dirty="0" err="1">
                  <a:latin typeface="Frutiger LT Std 45 Light" panose="020B0402020204020204" pitchFamily="34" charset="0"/>
                </a:rPr>
                <a:t>m</a:t>
              </a:r>
              <a:r>
                <a:rPr lang="sv-SE" sz="1200" dirty="0" err="1" smtClean="0">
                  <a:latin typeface="Frutiger LT Std 45 Light" panose="020B0402020204020204" pitchFamily="34" charset="0"/>
                </a:rPr>
                <a:t>odels</a:t>
              </a:r>
              <a:endParaRPr lang="sv-SE" sz="1200" dirty="0">
                <a:latin typeface="Frutiger LT Std 45 Light" panose="020B0402020204020204" pitchFamily="34" charset="0"/>
              </a:endParaRPr>
            </a:p>
          </p:txBody>
        </p:sp>
      </p:grpSp>
      <p:pic>
        <p:nvPicPr>
          <p:cNvPr id="51" name="Picture 50"/>
          <p:cNvPicPr>
            <a:picLocks noChangeAspect="1"/>
          </p:cNvPicPr>
          <p:nvPr/>
        </p:nvPicPr>
        <p:blipFill rotWithShape="1">
          <a:blip r:embed="rId18" cstate="print">
            <a:extLst>
              <a:ext uri="{28A0092B-C50C-407E-A947-70E740481C1C}">
                <a14:useLocalDpi xmlns:a14="http://schemas.microsoft.com/office/drawing/2010/main" val="0"/>
              </a:ext>
            </a:extLst>
          </a:blip>
          <a:srcRect l="12431" t="4219" r="24669" b="45567"/>
          <a:stretch/>
        </p:blipFill>
        <p:spPr>
          <a:xfrm>
            <a:off x="11259904" y="5920450"/>
            <a:ext cx="932096" cy="937549"/>
          </a:xfrm>
          <a:prstGeom prst="rect">
            <a:avLst/>
          </a:prstGeom>
        </p:spPr>
      </p:pic>
    </p:spTree>
    <p:extLst>
      <p:ext uri="{BB962C8B-B14F-4D97-AF65-F5344CB8AC3E}">
        <p14:creationId xmlns:p14="http://schemas.microsoft.com/office/powerpoint/2010/main" val="356311184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4" name="Picture 4" descr="Bildresultat för airborne virus"/>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189706" y="2789488"/>
            <a:ext cx="1531772" cy="1012795"/>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0" y="341454"/>
            <a:ext cx="12192000" cy="584775"/>
          </a:xfrm>
          <a:prstGeom prst="rect">
            <a:avLst/>
          </a:prstGeom>
          <a:noFill/>
        </p:spPr>
        <p:txBody>
          <a:bodyPr wrap="square" rtlCol="0">
            <a:spAutoFit/>
          </a:bodyPr>
          <a:lstStyle/>
          <a:p>
            <a:pPr algn="ctr"/>
            <a:r>
              <a:rPr lang="sv-SE" sz="3200" b="1" dirty="0" smtClean="0">
                <a:solidFill>
                  <a:srgbClr val="9C6114"/>
                </a:solidFill>
                <a:latin typeface="Frutiger LT Std 45 Light" panose="020B0402020204020204" pitchFamily="34" charset="0"/>
              </a:rPr>
              <a:t>TODAY </a:t>
            </a:r>
            <a:r>
              <a:rPr lang="sv-SE" sz="3200" dirty="0" smtClean="0">
                <a:solidFill>
                  <a:srgbClr val="9C6114"/>
                </a:solidFill>
                <a:latin typeface="Frutiger LT Std 45 Light" panose="020B0402020204020204" pitchFamily="34" charset="0"/>
              </a:rPr>
              <a:t>– FOUR RESEARCH TEAMS</a:t>
            </a:r>
          </a:p>
        </p:txBody>
      </p:sp>
      <p:cxnSp>
        <p:nvCxnSpPr>
          <p:cNvPr id="5" name="Straight Connector 4"/>
          <p:cNvCxnSpPr/>
          <p:nvPr/>
        </p:nvCxnSpPr>
        <p:spPr>
          <a:xfrm>
            <a:off x="0" y="1268760"/>
            <a:ext cx="12192000" cy="0"/>
          </a:xfrm>
          <a:prstGeom prst="line">
            <a:avLst/>
          </a:prstGeom>
          <a:ln w="19050">
            <a:solidFill>
              <a:srgbClr val="000080"/>
            </a:solidFill>
          </a:ln>
        </p:spPr>
        <p:style>
          <a:lnRef idx="1">
            <a:schemeClr val="accent1"/>
          </a:lnRef>
          <a:fillRef idx="0">
            <a:schemeClr val="accent1"/>
          </a:fillRef>
          <a:effectRef idx="0">
            <a:schemeClr val="accent1"/>
          </a:effectRef>
          <a:fontRef idx="minor">
            <a:schemeClr val="tx1"/>
          </a:fontRef>
        </p:style>
      </p:cxnSp>
      <p:graphicFrame>
        <p:nvGraphicFramePr>
          <p:cNvPr id="7" name="Table 6"/>
          <p:cNvGraphicFramePr>
            <a:graphicFrameLocks noGrp="1"/>
          </p:cNvGraphicFramePr>
          <p:nvPr>
            <p:extLst>
              <p:ext uri="{D42A27DB-BD31-4B8C-83A1-F6EECF244321}">
                <p14:modId xmlns:p14="http://schemas.microsoft.com/office/powerpoint/2010/main" val="2592891257"/>
              </p:ext>
            </p:extLst>
          </p:nvPr>
        </p:nvGraphicFramePr>
        <p:xfrm>
          <a:off x="636603" y="1909848"/>
          <a:ext cx="6279269" cy="1474231"/>
        </p:xfrm>
        <a:graphic>
          <a:graphicData uri="http://schemas.openxmlformats.org/drawingml/2006/table">
            <a:tbl>
              <a:tblPr/>
              <a:tblGrid>
                <a:gridCol w="1817230">
                  <a:extLst>
                    <a:ext uri="{9D8B030D-6E8A-4147-A177-3AD203B41FA5}">
                      <a16:colId xmlns:a16="http://schemas.microsoft.com/office/drawing/2014/main" val="1945255570"/>
                    </a:ext>
                  </a:extLst>
                </a:gridCol>
                <a:gridCol w="3165676">
                  <a:extLst>
                    <a:ext uri="{9D8B030D-6E8A-4147-A177-3AD203B41FA5}">
                      <a16:colId xmlns:a16="http://schemas.microsoft.com/office/drawing/2014/main" val="2400393362"/>
                    </a:ext>
                  </a:extLst>
                </a:gridCol>
                <a:gridCol w="1296363">
                  <a:extLst>
                    <a:ext uri="{9D8B030D-6E8A-4147-A177-3AD203B41FA5}">
                      <a16:colId xmlns:a16="http://schemas.microsoft.com/office/drawing/2014/main" val="474799946"/>
                    </a:ext>
                  </a:extLst>
                </a:gridCol>
              </a:tblGrid>
              <a:tr h="285033">
                <a:tc>
                  <a:txBody>
                    <a:bodyPr/>
                    <a:lstStyle/>
                    <a:p>
                      <a:pPr algn="l" fontAlgn="ctr"/>
                      <a:r>
                        <a:rPr lang="sv-SE" sz="1600" b="1" i="0" u="sng" strike="noStrike" dirty="0" smtClean="0">
                          <a:solidFill>
                            <a:srgbClr val="000000"/>
                          </a:solidFill>
                          <a:effectLst/>
                          <a:latin typeface="Frutiger LT Std 45 Light" panose="020B0402020204020204" pitchFamily="34" charset="0"/>
                        </a:rPr>
                        <a:t>Research</a:t>
                      </a:r>
                      <a:r>
                        <a:rPr lang="sv-SE" sz="1600" b="1" i="0" u="sng" strike="noStrike" baseline="0" dirty="0" smtClean="0">
                          <a:solidFill>
                            <a:srgbClr val="000000"/>
                          </a:solidFill>
                          <a:effectLst/>
                          <a:latin typeface="Frutiger LT Std 45 Light" panose="020B0402020204020204" pitchFamily="34" charset="0"/>
                        </a:rPr>
                        <a:t> team</a:t>
                      </a:r>
                      <a:endParaRPr lang="sv-SE" sz="1600" b="1" i="0" u="sng" strike="noStrike" dirty="0">
                        <a:solidFill>
                          <a:srgbClr val="000000"/>
                        </a:solidFill>
                        <a:effectLst/>
                        <a:latin typeface="Frutiger LT Std 45 Light" panose="020B0402020204020204" pitchFamily="34" charset="0"/>
                      </a:endParaRPr>
                    </a:p>
                  </a:txBody>
                  <a:tcPr marL="7809" marR="7809" marT="7809" marB="0" anchor="ctr">
                    <a:lnL>
                      <a:noFill/>
                    </a:lnL>
                    <a:lnR>
                      <a:noFill/>
                    </a:lnR>
                    <a:lnT>
                      <a:noFill/>
                    </a:lnT>
                    <a:lnB>
                      <a:noFill/>
                    </a:lnB>
                  </a:tcPr>
                </a:tc>
                <a:tc>
                  <a:txBody>
                    <a:bodyPr/>
                    <a:lstStyle/>
                    <a:p>
                      <a:pPr algn="l" fontAlgn="ctr"/>
                      <a:r>
                        <a:rPr lang="sv-SE" sz="1600" b="1" i="0" u="sng" strike="noStrike" dirty="0">
                          <a:solidFill>
                            <a:srgbClr val="000000"/>
                          </a:solidFill>
                          <a:effectLst/>
                          <a:latin typeface="Frutiger LT Std 45 Light" panose="020B0402020204020204" pitchFamily="34" charset="0"/>
                        </a:rPr>
                        <a:t>PI</a:t>
                      </a:r>
                    </a:p>
                  </a:txBody>
                  <a:tcPr marL="7809" marR="7809" marT="7809" marB="0" anchor="ctr">
                    <a:lnL>
                      <a:noFill/>
                    </a:lnL>
                    <a:lnR>
                      <a:noFill/>
                    </a:lnR>
                    <a:lnT>
                      <a:noFill/>
                    </a:lnT>
                    <a:lnB>
                      <a:noFill/>
                    </a:lnB>
                  </a:tcPr>
                </a:tc>
                <a:tc>
                  <a:txBody>
                    <a:bodyPr/>
                    <a:lstStyle/>
                    <a:p>
                      <a:pPr algn="l" fontAlgn="ctr"/>
                      <a:r>
                        <a:rPr lang="sv-SE" sz="1600" b="1" i="0" u="sng" strike="noStrike" dirty="0" err="1" smtClean="0">
                          <a:solidFill>
                            <a:srgbClr val="000000"/>
                          </a:solidFill>
                          <a:effectLst/>
                          <a:latin typeface="Frutiger LT Std 45 Light" panose="020B0402020204020204" pitchFamily="34" charset="0"/>
                        </a:rPr>
                        <a:t>Department</a:t>
                      </a:r>
                      <a:endParaRPr lang="sv-SE" sz="1600" b="1" i="0" u="sng" strike="noStrike" dirty="0">
                        <a:solidFill>
                          <a:srgbClr val="000000"/>
                        </a:solidFill>
                        <a:effectLst/>
                        <a:latin typeface="Frutiger LT Std 45 Light" panose="020B0402020204020204" pitchFamily="34" charset="0"/>
                      </a:endParaRPr>
                    </a:p>
                  </a:txBody>
                  <a:tcPr marL="7809" marR="7809" marT="7809" marB="0" anchor="ctr">
                    <a:lnL>
                      <a:noFill/>
                    </a:lnL>
                    <a:lnR>
                      <a:noFill/>
                    </a:lnR>
                    <a:lnT>
                      <a:noFill/>
                    </a:lnT>
                    <a:lnB>
                      <a:noFill/>
                    </a:lnB>
                  </a:tcPr>
                </a:tc>
                <a:extLst>
                  <a:ext uri="{0D108BD9-81ED-4DB2-BD59-A6C34878D82A}">
                    <a16:rowId xmlns:a16="http://schemas.microsoft.com/office/drawing/2014/main" val="2606526924"/>
                  </a:ext>
                </a:extLst>
              </a:tr>
              <a:tr h="300941">
                <a:tc>
                  <a:txBody>
                    <a:bodyPr/>
                    <a:lstStyle/>
                    <a:p>
                      <a:pPr algn="l" fontAlgn="ctr"/>
                      <a:r>
                        <a:rPr lang="sv-SE" sz="1600" b="0" i="0" u="none" strike="noStrike" dirty="0" err="1" smtClean="0">
                          <a:solidFill>
                            <a:srgbClr val="000000"/>
                          </a:solidFill>
                          <a:effectLst/>
                          <a:latin typeface="Frutiger LT Std 45 Light" panose="020B0402020204020204" pitchFamily="34" charset="0"/>
                        </a:rPr>
                        <a:t>Molecular</a:t>
                      </a:r>
                      <a:r>
                        <a:rPr lang="sv-SE" sz="1600" b="0" i="0" u="none" strike="noStrike" dirty="0" smtClean="0">
                          <a:solidFill>
                            <a:srgbClr val="000000"/>
                          </a:solidFill>
                          <a:effectLst/>
                          <a:latin typeface="Frutiger LT Std 45 Light" panose="020B0402020204020204" pitchFamily="34" charset="0"/>
                        </a:rPr>
                        <a:t> </a:t>
                      </a:r>
                      <a:r>
                        <a:rPr lang="sv-SE" sz="1600" b="0" i="0" u="none" strike="noStrike" dirty="0" err="1" smtClean="0">
                          <a:solidFill>
                            <a:srgbClr val="000000"/>
                          </a:solidFill>
                          <a:effectLst/>
                          <a:latin typeface="Frutiger LT Std 45 Light" panose="020B0402020204020204" pitchFamily="34" charset="0"/>
                        </a:rPr>
                        <a:t>Virology</a:t>
                      </a:r>
                      <a:endParaRPr lang="sv-SE" sz="1600" b="0" i="0" u="none" strike="noStrike" dirty="0">
                        <a:solidFill>
                          <a:srgbClr val="000000"/>
                        </a:solidFill>
                        <a:effectLst/>
                        <a:latin typeface="Frutiger LT Std 45 Light" panose="020B0402020204020204" pitchFamily="34" charset="0"/>
                      </a:endParaRPr>
                    </a:p>
                  </a:txBody>
                  <a:tcPr marL="7809" marR="7809" marT="7809" marB="0" anchor="ctr">
                    <a:lnL>
                      <a:noFill/>
                    </a:lnL>
                    <a:lnR>
                      <a:noFill/>
                    </a:lnR>
                    <a:lnT>
                      <a:noFill/>
                    </a:lnT>
                    <a:lnB>
                      <a:noFill/>
                    </a:lnB>
                  </a:tcPr>
                </a:tc>
                <a:tc>
                  <a:txBody>
                    <a:bodyPr/>
                    <a:lstStyle/>
                    <a:p>
                      <a:pPr algn="l" fontAlgn="ctr"/>
                      <a:r>
                        <a:rPr lang="sv-SE" sz="1600" b="0" i="0" u="none" strike="noStrike" dirty="0">
                          <a:solidFill>
                            <a:srgbClr val="000000"/>
                          </a:solidFill>
                          <a:effectLst/>
                          <a:latin typeface="Frutiger LT Std 45 Light" panose="020B0402020204020204" pitchFamily="34" charset="0"/>
                        </a:rPr>
                        <a:t>Stefan </a:t>
                      </a:r>
                      <a:r>
                        <a:rPr lang="sv-SE" sz="1600" b="0" i="0" u="none" strike="noStrike" dirty="0" smtClean="0">
                          <a:solidFill>
                            <a:srgbClr val="000000"/>
                          </a:solidFill>
                          <a:effectLst/>
                          <a:latin typeface="Frutiger LT Std 45 Light" panose="020B0402020204020204" pitchFamily="34" charset="0"/>
                        </a:rPr>
                        <a:t>Schwartz, Professor</a:t>
                      </a:r>
                      <a:endParaRPr lang="sv-SE" sz="1600" b="0" i="0" u="none" strike="noStrike" dirty="0">
                        <a:solidFill>
                          <a:srgbClr val="000000"/>
                        </a:solidFill>
                        <a:effectLst/>
                        <a:latin typeface="Frutiger LT Std 45 Light" panose="020B0402020204020204" pitchFamily="34" charset="0"/>
                      </a:endParaRPr>
                    </a:p>
                  </a:txBody>
                  <a:tcPr marL="7809" marR="7809" marT="7809" marB="0" anchor="ctr">
                    <a:lnL>
                      <a:noFill/>
                    </a:lnL>
                    <a:lnR>
                      <a:noFill/>
                    </a:lnR>
                    <a:lnT>
                      <a:noFill/>
                    </a:lnT>
                    <a:lnB>
                      <a:noFill/>
                    </a:lnB>
                  </a:tcPr>
                </a:tc>
                <a:tc>
                  <a:txBody>
                    <a:bodyPr/>
                    <a:lstStyle/>
                    <a:p>
                      <a:pPr algn="l" fontAlgn="ctr"/>
                      <a:r>
                        <a:rPr lang="sv-SE" sz="1600" b="0" i="0" u="none" strike="noStrike" dirty="0" smtClean="0">
                          <a:solidFill>
                            <a:srgbClr val="000000"/>
                          </a:solidFill>
                          <a:effectLst/>
                          <a:latin typeface="Frutiger LT Std 45 Light" panose="020B0402020204020204" pitchFamily="34" charset="0"/>
                        </a:rPr>
                        <a:t>ILM</a:t>
                      </a:r>
                      <a:endParaRPr lang="sv-SE" sz="1600" b="0" i="0" u="none" strike="noStrike" dirty="0">
                        <a:solidFill>
                          <a:srgbClr val="000000"/>
                        </a:solidFill>
                        <a:effectLst/>
                        <a:latin typeface="Frutiger LT Std 45 Light" panose="020B0402020204020204" pitchFamily="34" charset="0"/>
                      </a:endParaRPr>
                    </a:p>
                  </a:txBody>
                  <a:tcPr marL="7809" marR="7809" marT="7809" marB="0" anchor="ctr">
                    <a:lnL>
                      <a:noFill/>
                    </a:lnL>
                    <a:lnR>
                      <a:noFill/>
                    </a:lnR>
                    <a:lnT>
                      <a:noFill/>
                    </a:lnT>
                    <a:lnB>
                      <a:noFill/>
                    </a:lnB>
                  </a:tcPr>
                </a:tc>
                <a:extLst>
                  <a:ext uri="{0D108BD9-81ED-4DB2-BD59-A6C34878D82A}">
                    <a16:rowId xmlns:a16="http://schemas.microsoft.com/office/drawing/2014/main" val="1724221826"/>
                  </a:ext>
                </a:extLst>
              </a:tr>
              <a:tr h="306730">
                <a:tc>
                  <a:txBody>
                    <a:bodyPr/>
                    <a:lstStyle/>
                    <a:p>
                      <a:pPr algn="l" fontAlgn="ctr"/>
                      <a:r>
                        <a:rPr lang="sv-SE" sz="1600" b="0" i="0" u="none" strike="noStrike" dirty="0" smtClean="0">
                          <a:solidFill>
                            <a:srgbClr val="000000"/>
                          </a:solidFill>
                          <a:effectLst/>
                          <a:latin typeface="Frutiger LT Std 45 Light" panose="020B0402020204020204" pitchFamily="34" charset="0"/>
                        </a:rPr>
                        <a:t>Clinical </a:t>
                      </a:r>
                      <a:r>
                        <a:rPr lang="sv-SE" sz="1600" b="0" i="0" u="none" strike="noStrike" dirty="0" err="1" smtClean="0">
                          <a:solidFill>
                            <a:srgbClr val="000000"/>
                          </a:solidFill>
                          <a:effectLst/>
                          <a:latin typeface="Frutiger LT Std 45 Light" panose="020B0402020204020204" pitchFamily="34" charset="0"/>
                        </a:rPr>
                        <a:t>Virology</a:t>
                      </a:r>
                      <a:endParaRPr lang="sv-SE" sz="1600" b="0" i="0" u="none" strike="noStrike" dirty="0">
                        <a:solidFill>
                          <a:srgbClr val="000000"/>
                        </a:solidFill>
                        <a:effectLst/>
                        <a:latin typeface="Frutiger LT Std 45 Light" panose="020B0402020204020204" pitchFamily="34" charset="0"/>
                      </a:endParaRPr>
                    </a:p>
                  </a:txBody>
                  <a:tcPr marL="7809" marR="7809" marT="7809" marB="0" anchor="ctr">
                    <a:lnL>
                      <a:noFill/>
                    </a:lnL>
                    <a:lnR>
                      <a:noFill/>
                    </a:lnR>
                    <a:lnT>
                      <a:noFill/>
                    </a:lnT>
                    <a:lnB>
                      <a:noFill/>
                    </a:lnB>
                  </a:tcPr>
                </a:tc>
                <a:tc>
                  <a:txBody>
                    <a:bodyPr/>
                    <a:lstStyle/>
                    <a:p>
                      <a:pPr algn="l" fontAlgn="ctr"/>
                      <a:r>
                        <a:rPr lang="sv-SE" sz="1600" b="0" i="0" u="none" strike="noStrike" dirty="0">
                          <a:solidFill>
                            <a:srgbClr val="000000"/>
                          </a:solidFill>
                          <a:effectLst/>
                          <a:latin typeface="Frutiger LT Std 45 Light" panose="020B0402020204020204" pitchFamily="34" charset="0"/>
                        </a:rPr>
                        <a:t>Patrik </a:t>
                      </a:r>
                      <a:r>
                        <a:rPr lang="sv-SE" sz="1600" b="0" i="0" u="none" strike="noStrike" dirty="0" smtClean="0">
                          <a:solidFill>
                            <a:srgbClr val="000000"/>
                          </a:solidFill>
                          <a:effectLst/>
                          <a:latin typeface="Frutiger LT Std 45 Light" panose="020B0402020204020204" pitchFamily="34" charset="0"/>
                        </a:rPr>
                        <a:t>Medstrand, Professor</a:t>
                      </a:r>
                      <a:endParaRPr lang="sv-SE" sz="1600" b="0" i="0" u="none" strike="noStrike" dirty="0">
                        <a:solidFill>
                          <a:srgbClr val="000000"/>
                        </a:solidFill>
                        <a:effectLst/>
                        <a:latin typeface="Frutiger LT Std 45 Light" panose="020B0402020204020204" pitchFamily="34" charset="0"/>
                      </a:endParaRPr>
                    </a:p>
                  </a:txBody>
                  <a:tcPr marL="7809" marR="7809" marT="7809" marB="0" anchor="ctr">
                    <a:lnL>
                      <a:noFill/>
                    </a:lnL>
                    <a:lnR>
                      <a:noFill/>
                    </a:lnR>
                    <a:lnT>
                      <a:noFill/>
                    </a:lnT>
                    <a:lnB>
                      <a:noFill/>
                    </a:lnB>
                  </a:tcPr>
                </a:tc>
                <a:tc>
                  <a:txBody>
                    <a:bodyPr/>
                    <a:lstStyle/>
                    <a:p>
                      <a:pPr algn="l" fontAlgn="ctr"/>
                      <a:r>
                        <a:rPr lang="sv-SE" sz="1600" b="0" i="0" u="none" strike="noStrike">
                          <a:solidFill>
                            <a:srgbClr val="000000"/>
                          </a:solidFill>
                          <a:effectLst/>
                          <a:latin typeface="Frutiger LT Std 45 Light" panose="020B0402020204020204" pitchFamily="34" charset="0"/>
                        </a:rPr>
                        <a:t>ITM</a:t>
                      </a:r>
                    </a:p>
                  </a:txBody>
                  <a:tcPr marL="7809" marR="7809" marT="7809" marB="0" anchor="ctr">
                    <a:lnL>
                      <a:noFill/>
                    </a:lnL>
                    <a:lnR>
                      <a:noFill/>
                    </a:lnR>
                    <a:lnT>
                      <a:noFill/>
                    </a:lnT>
                    <a:lnB>
                      <a:noFill/>
                    </a:lnB>
                  </a:tcPr>
                </a:tc>
                <a:extLst>
                  <a:ext uri="{0D108BD9-81ED-4DB2-BD59-A6C34878D82A}">
                    <a16:rowId xmlns:a16="http://schemas.microsoft.com/office/drawing/2014/main" val="2214536843"/>
                  </a:ext>
                </a:extLst>
              </a:tr>
              <a:tr h="329878">
                <a:tc>
                  <a:txBody>
                    <a:bodyPr/>
                    <a:lstStyle/>
                    <a:p>
                      <a:pPr algn="l" fontAlgn="ctr"/>
                      <a:r>
                        <a:rPr lang="sv-SE" sz="1600" b="0" i="0" u="none" strike="noStrike" dirty="0" err="1" smtClean="0">
                          <a:solidFill>
                            <a:srgbClr val="000000"/>
                          </a:solidFill>
                          <a:effectLst/>
                          <a:latin typeface="Frutiger LT Std 45 Light" panose="020B0402020204020204" pitchFamily="34" charset="0"/>
                        </a:rPr>
                        <a:t>Immunovirology</a:t>
                      </a:r>
                      <a:endParaRPr lang="sv-SE" sz="1600" b="0" i="0" u="none" strike="noStrike" dirty="0">
                        <a:solidFill>
                          <a:srgbClr val="000000"/>
                        </a:solidFill>
                        <a:effectLst/>
                        <a:latin typeface="Frutiger LT Std 45 Light" panose="020B0402020204020204" pitchFamily="34" charset="0"/>
                      </a:endParaRPr>
                    </a:p>
                  </a:txBody>
                  <a:tcPr marL="7809" marR="7809" marT="7809" marB="0" anchor="ctr">
                    <a:lnL>
                      <a:noFill/>
                    </a:lnL>
                    <a:lnR>
                      <a:noFill/>
                    </a:lnR>
                    <a:lnT>
                      <a:noFill/>
                    </a:lnT>
                    <a:lnB>
                      <a:noFill/>
                    </a:lnB>
                  </a:tcPr>
                </a:tc>
                <a:tc>
                  <a:txBody>
                    <a:bodyPr/>
                    <a:lstStyle/>
                    <a:p>
                      <a:pPr algn="l" fontAlgn="ctr"/>
                      <a:r>
                        <a:rPr lang="sv-SE" sz="1600" b="0" i="0" u="none" strike="noStrike" dirty="0">
                          <a:solidFill>
                            <a:srgbClr val="000000"/>
                          </a:solidFill>
                          <a:effectLst/>
                          <a:latin typeface="Frutiger LT Std 45 Light" panose="020B0402020204020204" pitchFamily="34" charset="0"/>
                        </a:rPr>
                        <a:t>Marianne </a:t>
                      </a:r>
                      <a:r>
                        <a:rPr lang="sv-SE" sz="1600" b="0" i="0" u="none" strike="noStrike" dirty="0" smtClean="0">
                          <a:solidFill>
                            <a:srgbClr val="000000"/>
                          </a:solidFill>
                          <a:effectLst/>
                          <a:latin typeface="Frutiger LT Std 45 Light" panose="020B0402020204020204" pitchFamily="34" charset="0"/>
                        </a:rPr>
                        <a:t>Jansson, Ass. Professor</a:t>
                      </a:r>
                      <a:endParaRPr lang="sv-SE" sz="1600" b="0" i="0" u="none" strike="noStrike" dirty="0">
                        <a:solidFill>
                          <a:srgbClr val="000000"/>
                        </a:solidFill>
                        <a:effectLst/>
                        <a:latin typeface="Frutiger LT Std 45 Light" panose="020B0402020204020204" pitchFamily="34" charset="0"/>
                      </a:endParaRPr>
                    </a:p>
                  </a:txBody>
                  <a:tcPr marL="7809" marR="7809" marT="7809" marB="0" anchor="ctr">
                    <a:lnL>
                      <a:noFill/>
                    </a:lnL>
                    <a:lnR>
                      <a:noFill/>
                    </a:lnR>
                    <a:lnT>
                      <a:noFill/>
                    </a:lnT>
                    <a:lnB>
                      <a:noFill/>
                    </a:lnB>
                  </a:tcPr>
                </a:tc>
                <a:tc>
                  <a:txBody>
                    <a:bodyPr/>
                    <a:lstStyle/>
                    <a:p>
                      <a:pPr algn="l" fontAlgn="ctr"/>
                      <a:r>
                        <a:rPr lang="sv-SE" sz="1600" b="0" i="0" u="none" strike="noStrike" dirty="0" smtClean="0">
                          <a:solidFill>
                            <a:srgbClr val="000000"/>
                          </a:solidFill>
                          <a:effectLst/>
                          <a:latin typeface="Frutiger LT Std 45 Light" panose="020B0402020204020204" pitchFamily="34" charset="0"/>
                        </a:rPr>
                        <a:t>ILM</a:t>
                      </a:r>
                      <a:endParaRPr lang="sv-SE" sz="1600" b="0" i="0" u="none" strike="noStrike" dirty="0">
                        <a:solidFill>
                          <a:srgbClr val="000000"/>
                        </a:solidFill>
                        <a:effectLst/>
                        <a:latin typeface="Frutiger LT Std 45 Light" panose="020B0402020204020204" pitchFamily="34" charset="0"/>
                      </a:endParaRPr>
                    </a:p>
                  </a:txBody>
                  <a:tcPr marL="7809" marR="7809" marT="7809" marB="0" anchor="ctr">
                    <a:lnL>
                      <a:noFill/>
                    </a:lnL>
                    <a:lnR>
                      <a:noFill/>
                    </a:lnR>
                    <a:lnT>
                      <a:noFill/>
                    </a:lnT>
                    <a:lnB>
                      <a:noFill/>
                    </a:lnB>
                  </a:tcPr>
                </a:tc>
                <a:extLst>
                  <a:ext uri="{0D108BD9-81ED-4DB2-BD59-A6C34878D82A}">
                    <a16:rowId xmlns:a16="http://schemas.microsoft.com/office/drawing/2014/main" val="2373018748"/>
                  </a:ext>
                </a:extLst>
              </a:tr>
              <a:tr h="156172">
                <a:tc>
                  <a:txBody>
                    <a:bodyPr/>
                    <a:lstStyle/>
                    <a:p>
                      <a:pPr algn="l" fontAlgn="ctr"/>
                      <a:r>
                        <a:rPr lang="sv-SE" sz="1600" b="0" i="0" u="none" strike="noStrike" dirty="0" smtClean="0">
                          <a:solidFill>
                            <a:srgbClr val="000000"/>
                          </a:solidFill>
                          <a:effectLst/>
                          <a:latin typeface="Frutiger LT Std 45 Light" panose="020B0402020204020204" pitchFamily="34" charset="0"/>
                        </a:rPr>
                        <a:t>Systems </a:t>
                      </a:r>
                      <a:r>
                        <a:rPr lang="sv-SE" sz="1600" b="0" i="0" u="none" strike="noStrike" dirty="0" err="1" smtClean="0">
                          <a:solidFill>
                            <a:srgbClr val="000000"/>
                          </a:solidFill>
                          <a:effectLst/>
                          <a:latin typeface="Frutiger LT Std 45 Light" panose="020B0402020204020204" pitchFamily="34" charset="0"/>
                        </a:rPr>
                        <a:t>Virology</a:t>
                      </a:r>
                      <a:endParaRPr lang="sv-SE" sz="1600" b="0" i="0" u="none" strike="noStrike" dirty="0">
                        <a:solidFill>
                          <a:srgbClr val="000000"/>
                        </a:solidFill>
                        <a:effectLst/>
                        <a:latin typeface="Frutiger LT Std 45 Light" panose="020B0402020204020204" pitchFamily="34" charset="0"/>
                      </a:endParaRPr>
                    </a:p>
                  </a:txBody>
                  <a:tcPr marL="7809" marR="7809" marT="7809" marB="0" anchor="ctr">
                    <a:lnL>
                      <a:noFill/>
                    </a:lnL>
                    <a:lnR>
                      <a:noFill/>
                    </a:lnR>
                    <a:lnT>
                      <a:noFill/>
                    </a:lnT>
                    <a:lnB>
                      <a:noFill/>
                    </a:lnB>
                  </a:tcPr>
                </a:tc>
                <a:tc>
                  <a:txBody>
                    <a:bodyPr/>
                    <a:lstStyle/>
                    <a:p>
                      <a:pPr algn="l" fontAlgn="ctr"/>
                      <a:r>
                        <a:rPr lang="sv-SE" sz="1600" b="0" i="0" u="none" strike="noStrike" dirty="0">
                          <a:solidFill>
                            <a:srgbClr val="000000"/>
                          </a:solidFill>
                          <a:effectLst/>
                          <a:latin typeface="Frutiger LT Std 45 Light" panose="020B0402020204020204" pitchFamily="34" charset="0"/>
                        </a:rPr>
                        <a:t>Joakim </a:t>
                      </a:r>
                      <a:r>
                        <a:rPr lang="sv-SE" sz="1600" b="0" i="0" u="none" strike="noStrike" dirty="0" smtClean="0">
                          <a:solidFill>
                            <a:srgbClr val="000000"/>
                          </a:solidFill>
                          <a:effectLst/>
                          <a:latin typeface="Frutiger LT Std 45 Light" panose="020B0402020204020204" pitchFamily="34" charset="0"/>
                        </a:rPr>
                        <a:t>Esbjörnsson, Ass. Professor</a:t>
                      </a:r>
                      <a:endParaRPr lang="sv-SE" sz="1600" b="0" i="0" u="none" strike="noStrike" dirty="0">
                        <a:solidFill>
                          <a:srgbClr val="000000"/>
                        </a:solidFill>
                        <a:effectLst/>
                        <a:latin typeface="Frutiger LT Std 45 Light" panose="020B0402020204020204" pitchFamily="34" charset="0"/>
                      </a:endParaRPr>
                    </a:p>
                  </a:txBody>
                  <a:tcPr marL="7809" marR="7809" marT="7809" marB="0" anchor="ctr">
                    <a:lnL>
                      <a:noFill/>
                    </a:lnL>
                    <a:lnR>
                      <a:noFill/>
                    </a:lnR>
                    <a:lnT>
                      <a:noFill/>
                    </a:lnT>
                    <a:lnB>
                      <a:noFill/>
                    </a:lnB>
                  </a:tcPr>
                </a:tc>
                <a:tc>
                  <a:txBody>
                    <a:bodyPr/>
                    <a:lstStyle/>
                    <a:p>
                      <a:pPr algn="l" fontAlgn="ctr"/>
                      <a:r>
                        <a:rPr lang="sv-SE" sz="1600" b="0" i="0" u="none" strike="noStrike" dirty="0" smtClean="0">
                          <a:solidFill>
                            <a:srgbClr val="000000"/>
                          </a:solidFill>
                          <a:effectLst/>
                          <a:latin typeface="Frutiger LT Std 45 Light" panose="020B0402020204020204" pitchFamily="34" charset="0"/>
                        </a:rPr>
                        <a:t>ITM</a:t>
                      </a:r>
                      <a:endParaRPr lang="sv-SE" sz="1600" b="0" i="0" u="none" strike="noStrike" dirty="0">
                        <a:solidFill>
                          <a:srgbClr val="000000"/>
                        </a:solidFill>
                        <a:effectLst/>
                        <a:latin typeface="Frutiger LT Std 45 Light" panose="020B0402020204020204" pitchFamily="34" charset="0"/>
                      </a:endParaRPr>
                    </a:p>
                  </a:txBody>
                  <a:tcPr marL="7809" marR="7809" marT="7809" marB="0" anchor="ctr">
                    <a:lnL>
                      <a:noFill/>
                    </a:lnL>
                    <a:lnR>
                      <a:noFill/>
                    </a:lnR>
                    <a:lnT>
                      <a:noFill/>
                    </a:lnT>
                    <a:lnB>
                      <a:noFill/>
                    </a:lnB>
                  </a:tcPr>
                </a:tc>
                <a:extLst>
                  <a:ext uri="{0D108BD9-81ED-4DB2-BD59-A6C34878D82A}">
                    <a16:rowId xmlns:a16="http://schemas.microsoft.com/office/drawing/2014/main" val="1858795103"/>
                  </a:ext>
                </a:extLst>
              </a:tr>
            </a:tbl>
          </a:graphicData>
        </a:graphic>
      </p:graphicFrame>
      <p:sp>
        <p:nvSpPr>
          <p:cNvPr id="6" name="Rectangle 5"/>
          <p:cNvSpPr/>
          <p:nvPr/>
        </p:nvSpPr>
        <p:spPr>
          <a:xfrm>
            <a:off x="7872703" y="1885214"/>
            <a:ext cx="3314229" cy="3046988"/>
          </a:xfrm>
          <a:prstGeom prst="rect">
            <a:avLst/>
          </a:prstGeom>
        </p:spPr>
        <p:txBody>
          <a:bodyPr wrap="square">
            <a:spAutoFit/>
          </a:bodyPr>
          <a:lstStyle/>
          <a:p>
            <a:r>
              <a:rPr lang="sv-SE" sz="1600" b="1" u="sng" dirty="0" err="1" smtClean="0">
                <a:latin typeface="Frutiger LT Std 45 Light" panose="020B0402020204020204" pitchFamily="34" charset="0"/>
              </a:rPr>
              <a:t>Viruses</a:t>
            </a:r>
            <a:endParaRPr lang="sv-SE" sz="1600" b="1" u="sng" dirty="0">
              <a:latin typeface="Frutiger LT Std 45 Light" panose="020B0402020204020204" pitchFamily="34" charset="0"/>
            </a:endParaRPr>
          </a:p>
          <a:p>
            <a:endParaRPr lang="sv-SE" sz="1600" u="sng" dirty="0" smtClean="0">
              <a:latin typeface="Frutiger LT Std 45 Light" panose="020B0402020204020204" pitchFamily="34" charset="0"/>
            </a:endParaRPr>
          </a:p>
          <a:p>
            <a:r>
              <a:rPr lang="sv-SE" sz="1600" u="sng" dirty="0" err="1" smtClean="0">
                <a:latin typeface="Frutiger LT Std 45 Light" panose="020B0402020204020204" pitchFamily="34" charset="0"/>
              </a:rPr>
              <a:t>Airbourne</a:t>
            </a:r>
            <a:endParaRPr lang="sv-SE" sz="1600" u="sng" dirty="0">
              <a:latin typeface="Frutiger LT Std 45 Light" panose="020B0402020204020204" pitchFamily="34" charset="0"/>
            </a:endParaRPr>
          </a:p>
          <a:p>
            <a:r>
              <a:rPr lang="sv-SE" sz="1600" dirty="0" err="1">
                <a:latin typeface="Frutiger LT Std 45 Light" panose="020B0402020204020204" pitchFamily="34" charset="0"/>
              </a:rPr>
              <a:t>Influenza</a:t>
            </a:r>
            <a:r>
              <a:rPr lang="sv-SE" sz="1600" dirty="0">
                <a:latin typeface="Frutiger LT Std 45 Light" panose="020B0402020204020204" pitchFamily="34" charset="0"/>
              </a:rPr>
              <a:t>, </a:t>
            </a:r>
            <a:r>
              <a:rPr lang="sv-SE" sz="1600" dirty="0" err="1" smtClean="0">
                <a:latin typeface="Frutiger LT Std 45 Light" panose="020B0402020204020204" pitchFamily="34" charset="0"/>
              </a:rPr>
              <a:t>Norovirus</a:t>
            </a:r>
            <a:endParaRPr lang="sv-SE" sz="1600" dirty="0">
              <a:latin typeface="Frutiger LT Std 45 Light" panose="020B0402020204020204" pitchFamily="34" charset="0"/>
            </a:endParaRPr>
          </a:p>
          <a:p>
            <a:endParaRPr lang="sv-SE" sz="1600" dirty="0" smtClean="0">
              <a:latin typeface="Frutiger LT Std 45 Light" panose="020B0402020204020204" pitchFamily="34" charset="0"/>
            </a:endParaRPr>
          </a:p>
          <a:p>
            <a:r>
              <a:rPr lang="sv-SE" sz="1600" u="sng" dirty="0" err="1" smtClean="0">
                <a:latin typeface="Frutiger LT Std 45 Light" panose="020B0402020204020204" pitchFamily="34" charset="0"/>
              </a:rPr>
              <a:t>Droplet</a:t>
            </a:r>
            <a:r>
              <a:rPr lang="sv-SE" sz="1600" u="sng" dirty="0" smtClean="0">
                <a:latin typeface="Frutiger LT Std 45 Light" panose="020B0402020204020204" pitchFamily="34" charset="0"/>
              </a:rPr>
              <a:t> transmission</a:t>
            </a:r>
          </a:p>
          <a:p>
            <a:r>
              <a:rPr lang="sv-SE" sz="1600" dirty="0" smtClean="0">
                <a:latin typeface="Frutiger LT Std 45 Light" panose="020B0402020204020204" pitchFamily="34" charset="0"/>
              </a:rPr>
              <a:t>Rotavirus</a:t>
            </a:r>
            <a:endParaRPr lang="sv-SE" sz="1600" dirty="0">
              <a:latin typeface="Frutiger LT Std 45 Light" panose="020B0402020204020204" pitchFamily="34" charset="0"/>
            </a:endParaRPr>
          </a:p>
          <a:p>
            <a:endParaRPr lang="sv-SE" sz="1600" dirty="0">
              <a:latin typeface="Frutiger LT Std 45 Light" panose="020B0402020204020204" pitchFamily="34" charset="0"/>
            </a:endParaRPr>
          </a:p>
          <a:p>
            <a:r>
              <a:rPr lang="sv-SE" sz="1600" u="sng" dirty="0" err="1" smtClean="0">
                <a:latin typeface="Frutiger LT Std 45 Light" panose="020B0402020204020204" pitchFamily="34" charset="0"/>
              </a:rPr>
              <a:t>Bloodbourne</a:t>
            </a:r>
            <a:r>
              <a:rPr lang="sv-SE" sz="1600" u="sng" dirty="0" smtClean="0">
                <a:latin typeface="Frutiger LT Std 45 Light" panose="020B0402020204020204" pitchFamily="34" charset="0"/>
              </a:rPr>
              <a:t>/</a:t>
            </a:r>
            <a:r>
              <a:rPr lang="sv-SE" sz="1600" u="sng" dirty="0" err="1" smtClean="0">
                <a:latin typeface="Frutiger LT Std 45 Light" panose="020B0402020204020204" pitchFamily="34" charset="0"/>
              </a:rPr>
              <a:t>sexually</a:t>
            </a:r>
            <a:r>
              <a:rPr lang="sv-SE" sz="1600" u="sng" dirty="0" smtClean="0">
                <a:latin typeface="Frutiger LT Std 45 Light" panose="020B0402020204020204" pitchFamily="34" charset="0"/>
              </a:rPr>
              <a:t> </a:t>
            </a:r>
            <a:r>
              <a:rPr lang="sv-SE" sz="1600" u="sng" dirty="0" err="1" smtClean="0">
                <a:latin typeface="Frutiger LT Std 45 Light" panose="020B0402020204020204" pitchFamily="34" charset="0"/>
              </a:rPr>
              <a:t>transmitted</a:t>
            </a:r>
            <a:endParaRPr lang="sv-SE" sz="1600" u="sng" dirty="0">
              <a:latin typeface="Frutiger LT Std 45 Light" panose="020B0402020204020204" pitchFamily="34" charset="0"/>
            </a:endParaRPr>
          </a:p>
          <a:p>
            <a:r>
              <a:rPr lang="sv-SE" sz="1600" dirty="0">
                <a:latin typeface="Frutiger LT Std 45 Light" panose="020B0402020204020204" pitchFamily="34" charset="0"/>
              </a:rPr>
              <a:t>HIV, </a:t>
            </a:r>
            <a:r>
              <a:rPr lang="sv-SE" sz="1600" dirty="0" smtClean="0">
                <a:latin typeface="Frutiger LT Std 45 Light" panose="020B0402020204020204" pitchFamily="34" charset="0"/>
              </a:rPr>
              <a:t>SIV, HBV, HCV</a:t>
            </a:r>
            <a:r>
              <a:rPr lang="sv-SE" sz="1600" dirty="0">
                <a:latin typeface="Frutiger LT Std 45 Light" panose="020B0402020204020204" pitchFamily="34" charset="0"/>
              </a:rPr>
              <a:t>, </a:t>
            </a:r>
            <a:r>
              <a:rPr lang="sv-SE" sz="1600" dirty="0" smtClean="0">
                <a:latin typeface="Frutiger LT Std 45 Light" panose="020B0402020204020204" pitchFamily="34" charset="0"/>
              </a:rPr>
              <a:t>CMV, HPV</a:t>
            </a:r>
            <a:endParaRPr lang="sv-SE" sz="1600" dirty="0">
              <a:latin typeface="Frutiger LT Std 45 Light" panose="020B0402020204020204" pitchFamily="34" charset="0"/>
            </a:endParaRPr>
          </a:p>
          <a:p>
            <a:endParaRPr lang="sv-SE" sz="1600" dirty="0" smtClean="0">
              <a:latin typeface="Frutiger LT Std 45 Light" panose="020B0402020204020204" pitchFamily="34" charset="0"/>
            </a:endParaRPr>
          </a:p>
          <a:p>
            <a:endParaRPr lang="sv-SE" sz="1600" dirty="0">
              <a:latin typeface="Frutiger LT Std 45 Light" panose="020B0402020204020204" pitchFamily="34" charset="0"/>
            </a:endParaRPr>
          </a:p>
        </p:txBody>
      </p:sp>
      <p:sp>
        <p:nvSpPr>
          <p:cNvPr id="8" name="Rectangle 7"/>
          <p:cNvSpPr/>
          <p:nvPr/>
        </p:nvSpPr>
        <p:spPr>
          <a:xfrm>
            <a:off x="7872703" y="4613484"/>
            <a:ext cx="2426836" cy="1323439"/>
          </a:xfrm>
          <a:prstGeom prst="rect">
            <a:avLst/>
          </a:prstGeom>
        </p:spPr>
        <p:txBody>
          <a:bodyPr wrap="square">
            <a:spAutoFit/>
          </a:bodyPr>
          <a:lstStyle/>
          <a:p>
            <a:r>
              <a:rPr lang="sv-SE" sz="1600" u="sng" dirty="0" smtClean="0">
                <a:latin typeface="Frutiger LT Std 45 Light" panose="020B0402020204020204" pitchFamily="34" charset="0"/>
              </a:rPr>
              <a:t>Latent</a:t>
            </a:r>
            <a:endParaRPr lang="sv-SE" sz="1600" u="sng" dirty="0">
              <a:latin typeface="Frutiger LT Std 45 Light" panose="020B0402020204020204" pitchFamily="34" charset="0"/>
            </a:endParaRPr>
          </a:p>
          <a:p>
            <a:r>
              <a:rPr lang="sv-SE" sz="1600" dirty="0">
                <a:latin typeface="Frutiger LT Std 45 Light" panose="020B0402020204020204" pitchFamily="34" charset="0"/>
              </a:rPr>
              <a:t>EBV, HHV, </a:t>
            </a:r>
            <a:r>
              <a:rPr lang="sv-SE" sz="1600" dirty="0" smtClean="0">
                <a:latin typeface="Frutiger LT Std 45 Light" panose="020B0402020204020204" pitchFamily="34" charset="0"/>
              </a:rPr>
              <a:t>HSV</a:t>
            </a:r>
          </a:p>
          <a:p>
            <a:endParaRPr lang="sv-SE" sz="1600" dirty="0">
              <a:latin typeface="Frutiger LT Std 45 Light" panose="020B0402020204020204" pitchFamily="34" charset="0"/>
            </a:endParaRPr>
          </a:p>
          <a:p>
            <a:r>
              <a:rPr lang="sv-SE" sz="1600" u="sng" dirty="0" smtClean="0">
                <a:latin typeface="Frutiger LT Std 45 Light" panose="020B0402020204020204" pitchFamily="34" charset="0"/>
              </a:rPr>
              <a:t>”</a:t>
            </a:r>
            <a:r>
              <a:rPr lang="sv-SE" sz="1600" u="sng" dirty="0" err="1" smtClean="0">
                <a:latin typeface="Frutiger LT Std 45 Light" panose="020B0402020204020204" pitchFamily="34" charset="0"/>
              </a:rPr>
              <a:t>Emerging</a:t>
            </a:r>
            <a:r>
              <a:rPr lang="sv-SE" sz="1600" u="sng" dirty="0" smtClean="0">
                <a:latin typeface="Frutiger LT Std 45 Light" panose="020B0402020204020204" pitchFamily="34" charset="0"/>
              </a:rPr>
              <a:t>” </a:t>
            </a:r>
            <a:r>
              <a:rPr lang="sv-SE" sz="1600" u="sng" dirty="0" err="1" smtClean="0">
                <a:latin typeface="Frutiger LT Std 45 Light" panose="020B0402020204020204" pitchFamily="34" charset="0"/>
              </a:rPr>
              <a:t>viruses</a:t>
            </a:r>
            <a:endParaRPr lang="sv-SE" sz="1600" u="sng" dirty="0">
              <a:latin typeface="Frutiger LT Std 45 Light" panose="020B0402020204020204" pitchFamily="34" charset="0"/>
            </a:endParaRPr>
          </a:p>
          <a:p>
            <a:r>
              <a:rPr lang="sv-SE" sz="1600" dirty="0" err="1" smtClean="0">
                <a:latin typeface="Frutiger LT Std 45 Light" panose="020B0402020204020204" pitchFamily="34" charset="0"/>
              </a:rPr>
              <a:t>Chikungunya</a:t>
            </a:r>
            <a:r>
              <a:rPr lang="sv-SE" sz="1600" dirty="0" smtClean="0">
                <a:latin typeface="Frutiger LT Std 45 Light" panose="020B0402020204020204" pitchFamily="34" charset="0"/>
              </a:rPr>
              <a:t> virus</a:t>
            </a:r>
          </a:p>
        </p:txBody>
      </p:sp>
      <p:cxnSp>
        <p:nvCxnSpPr>
          <p:cNvPr id="10" name="Straight Connector 9"/>
          <p:cNvCxnSpPr/>
          <p:nvPr/>
        </p:nvCxnSpPr>
        <p:spPr>
          <a:xfrm>
            <a:off x="7170513" y="1752112"/>
            <a:ext cx="0" cy="4596602"/>
          </a:xfrm>
          <a:prstGeom prst="line">
            <a:avLst/>
          </a:prstGeom>
          <a:ln w="19050">
            <a:solidFill>
              <a:srgbClr val="003399"/>
            </a:solidFill>
          </a:ln>
        </p:spPr>
        <p:style>
          <a:lnRef idx="1">
            <a:schemeClr val="accent1"/>
          </a:lnRef>
          <a:fillRef idx="0">
            <a:schemeClr val="accent1"/>
          </a:fillRef>
          <a:effectRef idx="0">
            <a:schemeClr val="accent1"/>
          </a:effectRef>
          <a:fontRef idx="minor">
            <a:schemeClr val="tx1"/>
          </a:fontRef>
        </p:style>
      </p:cxnSp>
      <p:sp>
        <p:nvSpPr>
          <p:cNvPr id="12" name="TextBox 11"/>
          <p:cNvSpPr txBox="1"/>
          <p:nvPr/>
        </p:nvSpPr>
        <p:spPr>
          <a:xfrm>
            <a:off x="548835" y="4524184"/>
            <a:ext cx="3728430" cy="1600438"/>
          </a:xfrm>
          <a:prstGeom prst="rect">
            <a:avLst/>
          </a:prstGeom>
          <a:noFill/>
        </p:spPr>
        <p:txBody>
          <a:bodyPr wrap="square" rtlCol="0">
            <a:spAutoFit/>
          </a:bodyPr>
          <a:lstStyle/>
          <a:p>
            <a:r>
              <a:rPr lang="sv-SE" sz="1400" b="1" dirty="0" smtClean="0">
                <a:latin typeface="Frutiger LT Std 45 Light" panose="020B0402020204020204" pitchFamily="34" charset="0"/>
              </a:rPr>
              <a:t>15</a:t>
            </a:r>
            <a:r>
              <a:rPr lang="sv-SE" sz="1400" dirty="0" smtClean="0">
                <a:latin typeface="Frutiger LT Std 45 Light" panose="020B0402020204020204" pitchFamily="34" charset="0"/>
              </a:rPr>
              <a:t> PhD students</a:t>
            </a:r>
            <a:endParaRPr lang="sv-SE" sz="1400" dirty="0">
              <a:latin typeface="Frutiger LT Std 45 Light" panose="020B0402020204020204" pitchFamily="34" charset="0"/>
            </a:endParaRPr>
          </a:p>
          <a:p>
            <a:r>
              <a:rPr lang="sv-SE" sz="1400" b="1" dirty="0" smtClean="0">
                <a:latin typeface="Frutiger LT Std 45 Light" panose="020B0402020204020204" pitchFamily="34" charset="0"/>
              </a:rPr>
              <a:t>10</a:t>
            </a:r>
            <a:r>
              <a:rPr lang="sv-SE" sz="1400" dirty="0" smtClean="0">
                <a:latin typeface="Frutiger LT Std 45 Light" panose="020B0402020204020204" pitchFamily="34" charset="0"/>
              </a:rPr>
              <a:t> </a:t>
            </a:r>
            <a:r>
              <a:rPr lang="sv-SE" sz="1400" dirty="0" err="1" smtClean="0">
                <a:latin typeface="Frutiger LT Std 45 Light" panose="020B0402020204020204" pitchFamily="34" charset="0"/>
              </a:rPr>
              <a:t>postdocs</a:t>
            </a:r>
            <a:r>
              <a:rPr lang="sv-SE" sz="1400" dirty="0" smtClean="0">
                <a:latin typeface="Frutiger LT Std 45 Light" panose="020B0402020204020204" pitchFamily="34" charset="0"/>
              </a:rPr>
              <a:t>/</a:t>
            </a:r>
            <a:r>
              <a:rPr lang="sv-SE" sz="1400" dirty="0" err="1" smtClean="0">
                <a:latin typeface="Frutiger LT Std 45 Light" panose="020B0402020204020204" pitchFamily="34" charset="0"/>
              </a:rPr>
              <a:t>guest</a:t>
            </a:r>
            <a:r>
              <a:rPr lang="sv-SE" sz="1400" dirty="0" smtClean="0">
                <a:latin typeface="Frutiger LT Std 45 Light" panose="020B0402020204020204" pitchFamily="34" charset="0"/>
              </a:rPr>
              <a:t> researchers</a:t>
            </a:r>
            <a:endParaRPr lang="sv-SE" sz="1400" dirty="0">
              <a:latin typeface="Frutiger LT Std 45 Light" panose="020B0402020204020204" pitchFamily="34" charset="0"/>
            </a:endParaRPr>
          </a:p>
          <a:p>
            <a:r>
              <a:rPr lang="sv-SE" sz="1400" b="1" dirty="0">
                <a:latin typeface="Frutiger LT Std 45 Light" panose="020B0402020204020204" pitchFamily="34" charset="0"/>
              </a:rPr>
              <a:t>2</a:t>
            </a:r>
            <a:r>
              <a:rPr lang="sv-SE" sz="1400" dirty="0" smtClean="0">
                <a:latin typeface="Frutiger LT Std 45 Light" panose="020B0402020204020204" pitchFamily="34" charset="0"/>
              </a:rPr>
              <a:t> </a:t>
            </a:r>
            <a:r>
              <a:rPr lang="sv-SE" sz="1400" dirty="0" err="1" smtClean="0">
                <a:latin typeface="Frutiger LT Std 45 Light" panose="020B0402020204020204" pitchFamily="34" charset="0"/>
              </a:rPr>
              <a:t>Technicians</a:t>
            </a:r>
            <a:endParaRPr lang="sv-SE" sz="1400" dirty="0" smtClean="0">
              <a:latin typeface="Frutiger LT Std 45 Light" panose="020B0402020204020204" pitchFamily="34" charset="0"/>
            </a:endParaRPr>
          </a:p>
          <a:p>
            <a:r>
              <a:rPr lang="sv-SE" sz="1400" dirty="0" smtClean="0">
                <a:latin typeface="Frutiger LT Std 45 Light" panose="020B0402020204020204" pitchFamily="34" charset="0"/>
              </a:rPr>
              <a:t>Students</a:t>
            </a:r>
            <a:endParaRPr lang="sv-SE" sz="1400" dirty="0">
              <a:latin typeface="Frutiger LT Std 45 Light" panose="020B0402020204020204" pitchFamily="34" charset="0"/>
            </a:endParaRPr>
          </a:p>
          <a:p>
            <a:r>
              <a:rPr lang="sv-SE" sz="1400" dirty="0" err="1" smtClean="0">
                <a:latin typeface="Frutiger LT Std 45 Light" panose="020B0402020204020204" pitchFamily="34" charset="0"/>
              </a:rPr>
              <a:t>Other</a:t>
            </a:r>
            <a:r>
              <a:rPr lang="sv-SE" sz="1400" dirty="0" smtClean="0">
                <a:latin typeface="Frutiger LT Std 45 Light" panose="020B0402020204020204" pitchFamily="34" charset="0"/>
              </a:rPr>
              <a:t> </a:t>
            </a:r>
            <a:r>
              <a:rPr lang="sv-SE" sz="1400" dirty="0" err="1" smtClean="0">
                <a:latin typeface="Frutiger LT Std 45 Light" panose="020B0402020204020204" pitchFamily="34" charset="0"/>
              </a:rPr>
              <a:t>associates</a:t>
            </a:r>
            <a:endParaRPr lang="sv-SE" sz="1400" dirty="0" smtClean="0">
              <a:latin typeface="Frutiger LT Std 45 Light" panose="020B0402020204020204" pitchFamily="34" charset="0"/>
            </a:endParaRPr>
          </a:p>
          <a:p>
            <a:r>
              <a:rPr lang="sv-SE" sz="1400" dirty="0" smtClean="0">
                <a:latin typeface="Frutiger LT Std 45 Light" panose="020B0402020204020204" pitchFamily="34" charset="0"/>
              </a:rPr>
              <a:t>-</a:t>
            </a:r>
            <a:r>
              <a:rPr lang="sv-SE" sz="1400" dirty="0" err="1" smtClean="0">
                <a:latin typeface="Frutiger LT Std 45 Light" panose="020B0402020204020204" pitchFamily="34" charset="0"/>
              </a:rPr>
              <a:t>Retired</a:t>
            </a:r>
            <a:r>
              <a:rPr lang="sv-SE" sz="1400" dirty="0" smtClean="0">
                <a:latin typeface="Frutiger LT Std 45 Light" panose="020B0402020204020204" pitchFamily="34" charset="0"/>
              </a:rPr>
              <a:t> Ass. Professor (</a:t>
            </a:r>
            <a:r>
              <a:rPr lang="sv-SE" sz="1400" dirty="0">
                <a:latin typeface="Frutiger LT Std 45 Light" panose="020B0402020204020204" pitchFamily="34" charset="0"/>
              </a:rPr>
              <a:t>Anders </a:t>
            </a:r>
            <a:r>
              <a:rPr lang="sv-SE" sz="1400" dirty="0" smtClean="0">
                <a:latin typeface="Frutiger LT Std 45 Light" panose="020B0402020204020204" pitchFamily="34" charset="0"/>
              </a:rPr>
              <a:t>Widell)</a:t>
            </a:r>
          </a:p>
          <a:p>
            <a:r>
              <a:rPr lang="sv-SE" sz="1400" dirty="0" smtClean="0">
                <a:latin typeface="Frutiger LT Std 45 Light" panose="020B0402020204020204" pitchFamily="34" charset="0"/>
              </a:rPr>
              <a:t>-Clinical </a:t>
            </a:r>
            <a:r>
              <a:rPr lang="sv-SE" sz="1400" dirty="0" err="1" smtClean="0">
                <a:latin typeface="Frutiger LT Std 45 Light" panose="020B0402020204020204" pitchFamily="34" charset="0"/>
              </a:rPr>
              <a:t>microbiology</a:t>
            </a:r>
            <a:r>
              <a:rPr lang="sv-SE" sz="1400" dirty="0" smtClean="0">
                <a:latin typeface="Frutiger LT Std 45 Light" panose="020B0402020204020204" pitchFamily="34" charset="0"/>
              </a:rPr>
              <a:t> </a:t>
            </a:r>
            <a:r>
              <a:rPr lang="sv-SE" sz="1400" dirty="0">
                <a:latin typeface="Frutiger LT Std 45 Light" panose="020B0402020204020204" pitchFamily="34" charset="0"/>
              </a:rPr>
              <a:t>(</a:t>
            </a:r>
            <a:r>
              <a:rPr lang="sv-SE" sz="1400" dirty="0" err="1" smtClean="0">
                <a:latin typeface="Frutiger LT Std 45 Light" panose="020B0402020204020204" pitchFamily="34" charset="0"/>
              </a:rPr>
              <a:t>Gulsen</a:t>
            </a:r>
            <a:r>
              <a:rPr lang="sv-SE" sz="1400" dirty="0" smtClean="0">
                <a:latin typeface="Frutiger LT Std 45 Light" panose="020B0402020204020204" pitchFamily="34" charset="0"/>
              </a:rPr>
              <a:t> </a:t>
            </a:r>
            <a:r>
              <a:rPr lang="sv-SE" sz="1400" dirty="0" err="1" smtClean="0">
                <a:latin typeface="Frutiger LT Std 45 Light" panose="020B0402020204020204" pitchFamily="34" charset="0"/>
              </a:rPr>
              <a:t>Özkaya-Sahin</a:t>
            </a:r>
            <a:r>
              <a:rPr lang="sv-SE" sz="1400" dirty="0" smtClean="0">
                <a:latin typeface="Frutiger LT Std 45 Light" panose="020B0402020204020204" pitchFamily="34" charset="0"/>
              </a:rPr>
              <a:t>)</a:t>
            </a:r>
          </a:p>
        </p:txBody>
      </p:sp>
      <p:pic>
        <p:nvPicPr>
          <p:cNvPr id="2" name="Picture 1"/>
          <p:cNvPicPr>
            <a:picLocks noChangeAspect="1"/>
          </p:cNvPicPr>
          <p:nvPr/>
        </p:nvPicPr>
        <p:blipFill>
          <a:blip r:embed="rId4"/>
          <a:stretch>
            <a:fillRect/>
          </a:stretch>
        </p:blipFill>
        <p:spPr>
          <a:xfrm>
            <a:off x="4100750" y="4072368"/>
            <a:ext cx="796952" cy="1132511"/>
          </a:xfrm>
          <a:prstGeom prst="rect">
            <a:avLst/>
          </a:prstGeom>
        </p:spPr>
      </p:pic>
      <p:pic>
        <p:nvPicPr>
          <p:cNvPr id="4" name="Picture 3"/>
          <p:cNvPicPr>
            <a:picLocks noChangeAspect="1"/>
          </p:cNvPicPr>
          <p:nvPr/>
        </p:nvPicPr>
        <p:blipFill>
          <a:blip r:embed="rId5"/>
          <a:stretch>
            <a:fillRect/>
          </a:stretch>
        </p:blipFill>
        <p:spPr>
          <a:xfrm>
            <a:off x="4897703" y="4072367"/>
            <a:ext cx="974528" cy="1132511"/>
          </a:xfrm>
          <a:prstGeom prst="rect">
            <a:avLst/>
          </a:prstGeom>
        </p:spPr>
      </p:pic>
      <p:pic>
        <p:nvPicPr>
          <p:cNvPr id="1026" name="Picture 2" descr="marianne jansson"/>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369426" y="5204878"/>
            <a:ext cx="781291" cy="1090552"/>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12"/>
          <p:cNvPicPr>
            <a:picLocks noChangeAspect="1"/>
          </p:cNvPicPr>
          <p:nvPr/>
        </p:nvPicPr>
        <p:blipFill rotWithShape="1">
          <a:blip r:embed="rId7" cstate="print">
            <a:extLst>
              <a:ext uri="{28A0092B-C50C-407E-A947-70E740481C1C}">
                <a14:useLocalDpi xmlns:a14="http://schemas.microsoft.com/office/drawing/2010/main" val="0"/>
              </a:ext>
            </a:extLst>
          </a:blip>
          <a:srcRect l="12968" t="7224" r="17122"/>
          <a:stretch/>
        </p:blipFill>
        <p:spPr>
          <a:xfrm>
            <a:off x="4535201" y="5204878"/>
            <a:ext cx="834225" cy="1090552"/>
          </a:xfrm>
          <a:prstGeom prst="rect">
            <a:avLst/>
          </a:prstGeom>
        </p:spPr>
      </p:pic>
      <p:pic>
        <p:nvPicPr>
          <p:cNvPr id="14" name="Picture 13"/>
          <p:cNvPicPr>
            <a:picLocks noChangeAspect="1"/>
          </p:cNvPicPr>
          <p:nvPr/>
        </p:nvPicPr>
        <p:blipFill rotWithShape="1">
          <a:blip r:embed="rId8" cstate="print">
            <a:extLst>
              <a:ext uri="{28A0092B-C50C-407E-A947-70E740481C1C}">
                <a14:useLocalDpi xmlns:a14="http://schemas.microsoft.com/office/drawing/2010/main" val="0"/>
              </a:ext>
            </a:extLst>
          </a:blip>
          <a:srcRect l="12431" t="4219" r="24669" b="45567"/>
          <a:stretch/>
        </p:blipFill>
        <p:spPr>
          <a:xfrm>
            <a:off x="11259904" y="5920450"/>
            <a:ext cx="932096" cy="937549"/>
          </a:xfrm>
          <a:prstGeom prst="rect">
            <a:avLst/>
          </a:prstGeom>
        </p:spPr>
      </p:pic>
      <p:pic>
        <p:nvPicPr>
          <p:cNvPr id="10242" name="Picture 2" descr="Relaterad bild"/>
          <p:cNvPicPr>
            <a:picLocks noChangeAspect="1" noChangeArrowheads="1"/>
          </p:cNvPicPr>
          <p:nvPr/>
        </p:nvPicPr>
        <p:blipFill rotWithShape="1">
          <a:blip r:embed="rId9" cstate="print">
            <a:extLst>
              <a:ext uri="{28A0092B-C50C-407E-A947-70E740481C1C}">
                <a14:useLocalDpi xmlns:a14="http://schemas.microsoft.com/office/drawing/2010/main" val="0"/>
              </a:ext>
            </a:extLst>
          </a:blip>
          <a:srcRect b="7515"/>
          <a:stretch/>
        </p:blipFill>
        <p:spPr bwMode="auto">
          <a:xfrm>
            <a:off x="9943980" y="1926420"/>
            <a:ext cx="1460938" cy="970052"/>
          </a:xfrm>
          <a:prstGeom prst="rect">
            <a:avLst/>
          </a:prstGeom>
          <a:noFill/>
          <a:extLst>
            <a:ext uri="{909E8E84-426E-40DD-AFC4-6F175D3DCCD1}">
              <a14:hiddenFill xmlns:a14="http://schemas.microsoft.com/office/drawing/2010/main">
                <a:solidFill>
                  <a:srgbClr val="FFFFFF"/>
                </a:solidFill>
              </a14:hiddenFill>
            </a:ext>
          </a:extLst>
        </p:spPr>
      </p:pic>
      <p:pic>
        <p:nvPicPr>
          <p:cNvPr id="10250" name="Picture 10" descr="Bildresultat för latent virus hsv"/>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9430878" y="4678219"/>
            <a:ext cx="868661" cy="649234"/>
          </a:xfrm>
          <a:prstGeom prst="rect">
            <a:avLst/>
          </a:prstGeom>
          <a:noFill/>
          <a:extLst>
            <a:ext uri="{909E8E84-426E-40DD-AFC4-6F175D3DCCD1}">
              <a14:hiddenFill xmlns:a14="http://schemas.microsoft.com/office/drawing/2010/main">
                <a:solidFill>
                  <a:srgbClr val="FFFFFF"/>
                </a:solidFill>
              </a14:hiddenFill>
            </a:ext>
          </a:extLst>
        </p:spPr>
      </p:pic>
      <p:pic>
        <p:nvPicPr>
          <p:cNvPr id="10248" name="Picture 8" descr="Relaterad bild"/>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10189706" y="4372304"/>
            <a:ext cx="1419702" cy="798068"/>
          </a:xfrm>
          <a:prstGeom prst="rect">
            <a:avLst/>
          </a:prstGeom>
          <a:noFill/>
          <a:extLst>
            <a:ext uri="{909E8E84-426E-40DD-AFC4-6F175D3DCCD1}">
              <a14:hiddenFill xmlns:a14="http://schemas.microsoft.com/office/drawing/2010/main">
                <a:solidFill>
                  <a:srgbClr val="FFFFFF"/>
                </a:solidFill>
              </a14:hiddenFill>
            </a:ext>
          </a:extLst>
        </p:spPr>
      </p:pic>
      <p:pic>
        <p:nvPicPr>
          <p:cNvPr id="10252" name="Picture 12" descr="Bildresultat för emerging viruses"/>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9801267" y="5583428"/>
            <a:ext cx="1265781" cy="71200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6989221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0" y="347865"/>
            <a:ext cx="12192000" cy="584775"/>
          </a:xfrm>
          <a:prstGeom prst="rect">
            <a:avLst/>
          </a:prstGeom>
          <a:noFill/>
        </p:spPr>
        <p:txBody>
          <a:bodyPr wrap="square" rtlCol="0">
            <a:spAutoFit/>
          </a:bodyPr>
          <a:lstStyle/>
          <a:p>
            <a:pPr algn="ctr"/>
            <a:r>
              <a:rPr lang="sv-SE" sz="3200" b="1" dirty="0" smtClean="0">
                <a:solidFill>
                  <a:srgbClr val="9C6114"/>
                </a:solidFill>
                <a:latin typeface="Frutiger LT Std 45 Light" panose="020B0402020204020204" pitchFamily="34" charset="0"/>
              </a:rPr>
              <a:t>TOMORROW</a:t>
            </a:r>
            <a:r>
              <a:rPr lang="sv-SE" sz="3200" dirty="0" smtClean="0">
                <a:solidFill>
                  <a:srgbClr val="9C6114"/>
                </a:solidFill>
                <a:latin typeface="Frutiger LT Std 45 Light" panose="020B0402020204020204" pitchFamily="34" charset="0"/>
              </a:rPr>
              <a:t> – VIROLOGY CENTRE</a:t>
            </a:r>
          </a:p>
        </p:txBody>
      </p:sp>
      <p:cxnSp>
        <p:nvCxnSpPr>
          <p:cNvPr id="3" name="Straight Connector 2"/>
          <p:cNvCxnSpPr/>
          <p:nvPr/>
        </p:nvCxnSpPr>
        <p:spPr>
          <a:xfrm>
            <a:off x="0" y="1268760"/>
            <a:ext cx="12192000" cy="0"/>
          </a:xfrm>
          <a:prstGeom prst="line">
            <a:avLst/>
          </a:prstGeom>
          <a:ln w="19050">
            <a:solidFill>
              <a:srgbClr val="000080"/>
            </a:solidFill>
          </a:ln>
        </p:spPr>
        <p:style>
          <a:lnRef idx="1">
            <a:schemeClr val="accent1"/>
          </a:lnRef>
          <a:fillRef idx="0">
            <a:schemeClr val="accent1"/>
          </a:fillRef>
          <a:effectRef idx="0">
            <a:schemeClr val="accent1"/>
          </a:effectRef>
          <a:fontRef idx="minor">
            <a:schemeClr val="tx1"/>
          </a:fontRef>
        </p:style>
      </p:cxnSp>
      <p:sp>
        <p:nvSpPr>
          <p:cNvPr id="33" name="TextBox 32"/>
          <p:cNvSpPr txBox="1"/>
          <p:nvPr/>
        </p:nvSpPr>
        <p:spPr>
          <a:xfrm>
            <a:off x="0" y="1344382"/>
            <a:ext cx="12192000" cy="707886"/>
          </a:xfrm>
          <a:prstGeom prst="rect">
            <a:avLst/>
          </a:prstGeom>
          <a:noFill/>
        </p:spPr>
        <p:txBody>
          <a:bodyPr wrap="square" rtlCol="0">
            <a:spAutoFit/>
          </a:bodyPr>
          <a:lstStyle/>
          <a:p>
            <a:pPr algn="ctr"/>
            <a:r>
              <a:rPr lang="sv-SE" sz="2400" dirty="0" smtClean="0">
                <a:solidFill>
                  <a:srgbClr val="9C6114"/>
                </a:solidFill>
                <a:latin typeface="Frutiger LT Std 45 Light" panose="020B0402020204020204" pitchFamily="34" charset="0"/>
              </a:rPr>
              <a:t>”From </a:t>
            </a:r>
            <a:r>
              <a:rPr lang="sv-SE" sz="2400" dirty="0" err="1" smtClean="0">
                <a:solidFill>
                  <a:srgbClr val="9C6114"/>
                </a:solidFill>
                <a:latin typeface="Frutiger LT Std 45 Light" panose="020B0402020204020204" pitchFamily="34" charset="0"/>
              </a:rPr>
              <a:t>Angstrom</a:t>
            </a:r>
            <a:r>
              <a:rPr lang="sv-SE" sz="2400" dirty="0" smtClean="0">
                <a:solidFill>
                  <a:srgbClr val="9C6114"/>
                </a:solidFill>
                <a:latin typeface="Frutiger LT Std 45 Light" panose="020B0402020204020204" pitchFamily="34" charset="0"/>
              </a:rPr>
              <a:t> to </a:t>
            </a:r>
            <a:r>
              <a:rPr lang="sv-SE" sz="2400" dirty="0" err="1" smtClean="0">
                <a:solidFill>
                  <a:srgbClr val="9C6114"/>
                </a:solidFill>
                <a:latin typeface="Frutiger LT Std 45 Light" panose="020B0402020204020204" pitchFamily="34" charset="0"/>
              </a:rPr>
              <a:t>individual</a:t>
            </a:r>
            <a:r>
              <a:rPr lang="sv-SE" sz="2400" dirty="0" smtClean="0">
                <a:solidFill>
                  <a:srgbClr val="9C6114"/>
                </a:solidFill>
                <a:latin typeface="Frutiger LT Std 45 Light" panose="020B0402020204020204" pitchFamily="34" charset="0"/>
              </a:rPr>
              <a:t> and population”</a:t>
            </a:r>
          </a:p>
          <a:p>
            <a:pPr algn="ctr"/>
            <a:r>
              <a:rPr lang="sv-SE" sz="1600" dirty="0" smtClean="0">
                <a:solidFill>
                  <a:srgbClr val="9C6114"/>
                </a:solidFill>
                <a:latin typeface="Frutiger LT Std 45 Light" panose="020B0402020204020204" pitchFamily="34" charset="0"/>
              </a:rPr>
              <a:t>- </a:t>
            </a:r>
            <a:r>
              <a:rPr lang="sv-SE" sz="1600" dirty="0" err="1" smtClean="0">
                <a:solidFill>
                  <a:srgbClr val="9C6114"/>
                </a:solidFill>
                <a:latin typeface="Frutiger LT Std 45 Light" panose="020B0402020204020204" pitchFamily="34" charset="0"/>
              </a:rPr>
              <a:t>alternatively</a:t>
            </a:r>
            <a:r>
              <a:rPr lang="sv-SE" sz="1600" dirty="0" smtClean="0">
                <a:solidFill>
                  <a:srgbClr val="9C6114"/>
                </a:solidFill>
                <a:latin typeface="Frutiger LT Std 45 Light" panose="020B0402020204020204" pitchFamily="34" charset="0"/>
              </a:rPr>
              <a:t>: from </a:t>
            </a:r>
            <a:r>
              <a:rPr lang="sv-SE" sz="1600" dirty="0" err="1" smtClean="0">
                <a:solidFill>
                  <a:srgbClr val="9C6114"/>
                </a:solidFill>
                <a:latin typeface="Frutiger LT Std 45 Light" panose="020B0402020204020204" pitchFamily="34" charset="0"/>
              </a:rPr>
              <a:t>one</a:t>
            </a:r>
            <a:r>
              <a:rPr lang="sv-SE" sz="1600" dirty="0" smtClean="0">
                <a:solidFill>
                  <a:srgbClr val="9C6114"/>
                </a:solidFill>
                <a:latin typeface="Frutiger LT Std 45 Light" panose="020B0402020204020204" pitchFamily="34" charset="0"/>
              </a:rPr>
              <a:t> </a:t>
            </a:r>
            <a:r>
              <a:rPr lang="sv-SE" sz="1600" dirty="0" err="1" smtClean="0">
                <a:solidFill>
                  <a:srgbClr val="9C6114"/>
                </a:solidFill>
                <a:latin typeface="Frutiger LT Std 45 Light" panose="020B0402020204020204" pitchFamily="34" charset="0"/>
              </a:rPr>
              <a:t>globe</a:t>
            </a:r>
            <a:r>
              <a:rPr lang="sv-SE" sz="1600" dirty="0" smtClean="0">
                <a:solidFill>
                  <a:srgbClr val="9C6114"/>
                </a:solidFill>
                <a:latin typeface="Frutiger LT Std 45 Light" panose="020B0402020204020204" pitchFamily="34" charset="0"/>
              </a:rPr>
              <a:t> to </a:t>
            </a:r>
            <a:r>
              <a:rPr lang="sv-SE" sz="1600" dirty="0" err="1" smtClean="0">
                <a:solidFill>
                  <a:srgbClr val="9C6114"/>
                </a:solidFill>
                <a:latin typeface="Frutiger LT Std 45 Light" panose="020B0402020204020204" pitchFamily="34" charset="0"/>
              </a:rPr>
              <a:t>another</a:t>
            </a:r>
            <a:endParaRPr lang="sv-SE" sz="1600" dirty="0" smtClean="0">
              <a:solidFill>
                <a:srgbClr val="9C6114"/>
              </a:solidFill>
              <a:latin typeface="Frutiger LT Std 45 Light" panose="020B0402020204020204" pitchFamily="34" charset="0"/>
            </a:endParaRPr>
          </a:p>
        </p:txBody>
      </p:sp>
      <p:sp>
        <p:nvSpPr>
          <p:cNvPr id="89" name="TextBox 88"/>
          <p:cNvSpPr txBox="1"/>
          <p:nvPr/>
        </p:nvSpPr>
        <p:spPr>
          <a:xfrm>
            <a:off x="313264" y="6093264"/>
            <a:ext cx="11300054" cy="400110"/>
          </a:xfrm>
          <a:prstGeom prst="rect">
            <a:avLst/>
          </a:prstGeom>
          <a:noFill/>
        </p:spPr>
        <p:txBody>
          <a:bodyPr wrap="square" rtlCol="0">
            <a:spAutoFit/>
          </a:bodyPr>
          <a:lstStyle/>
          <a:p>
            <a:pPr algn="ctr"/>
            <a:r>
              <a:rPr lang="sv-SE" sz="2000" b="1" dirty="0" smtClean="0">
                <a:solidFill>
                  <a:srgbClr val="9C6114"/>
                </a:solidFill>
                <a:latin typeface="Frutiger LT Std 45 Light" panose="020B0402020204020204" pitchFamily="34" charset="0"/>
              </a:rPr>
              <a:t>From </a:t>
            </a:r>
            <a:r>
              <a:rPr lang="sv-SE" sz="2000" b="1" dirty="0" err="1" smtClean="0">
                <a:solidFill>
                  <a:srgbClr val="9C6114"/>
                </a:solidFill>
                <a:latin typeface="Frutiger LT Std 45 Light" panose="020B0402020204020204" pitchFamily="34" charset="0"/>
              </a:rPr>
              <a:t>Molecular</a:t>
            </a:r>
            <a:r>
              <a:rPr lang="sv-SE" sz="2000" b="1" dirty="0" smtClean="0">
                <a:solidFill>
                  <a:srgbClr val="9C6114"/>
                </a:solidFill>
                <a:latin typeface="Frutiger LT Std 45 Light" panose="020B0402020204020204" pitchFamily="34" charset="0"/>
              </a:rPr>
              <a:t> and Experimental </a:t>
            </a:r>
            <a:r>
              <a:rPr lang="sv-SE" sz="2000" b="1" dirty="0" err="1" smtClean="0">
                <a:solidFill>
                  <a:srgbClr val="9C6114"/>
                </a:solidFill>
                <a:latin typeface="Frutiger LT Std 45 Light" panose="020B0402020204020204" pitchFamily="34" charset="0"/>
              </a:rPr>
              <a:t>Virology</a:t>
            </a:r>
            <a:r>
              <a:rPr lang="sv-SE" sz="2000" b="1" dirty="0" smtClean="0">
                <a:solidFill>
                  <a:srgbClr val="9C6114"/>
                </a:solidFill>
                <a:latin typeface="Frutiger LT Std 45 Light" panose="020B0402020204020204" pitchFamily="34" charset="0"/>
              </a:rPr>
              <a:t> to </a:t>
            </a:r>
            <a:r>
              <a:rPr lang="sv-SE" sz="2000" b="1" dirty="0" err="1" smtClean="0">
                <a:solidFill>
                  <a:srgbClr val="9C6114"/>
                </a:solidFill>
                <a:latin typeface="Frutiger LT Std 45 Light" panose="020B0402020204020204" pitchFamily="34" charset="0"/>
              </a:rPr>
              <a:t>Immunovirology</a:t>
            </a:r>
            <a:r>
              <a:rPr lang="sv-SE" sz="2000" b="1" dirty="0" smtClean="0">
                <a:solidFill>
                  <a:srgbClr val="9C6114"/>
                </a:solidFill>
                <a:latin typeface="Frutiger LT Std 45 Light" panose="020B0402020204020204" pitchFamily="34" charset="0"/>
              </a:rPr>
              <a:t> and Clinical </a:t>
            </a:r>
            <a:r>
              <a:rPr lang="sv-SE" sz="2000" b="1" dirty="0" err="1" smtClean="0">
                <a:solidFill>
                  <a:srgbClr val="9C6114"/>
                </a:solidFill>
                <a:latin typeface="Frutiger LT Std 45 Light" panose="020B0402020204020204" pitchFamily="34" charset="0"/>
              </a:rPr>
              <a:t>Virology</a:t>
            </a:r>
            <a:endParaRPr lang="sv-SE" sz="2000" b="1" dirty="0" smtClean="0">
              <a:solidFill>
                <a:srgbClr val="9C6114"/>
              </a:solidFill>
              <a:latin typeface="Frutiger LT Std 45 Light" panose="020B0402020204020204" pitchFamily="34" charset="0"/>
            </a:endParaRPr>
          </a:p>
        </p:txBody>
      </p:sp>
      <p:grpSp>
        <p:nvGrpSpPr>
          <p:cNvPr id="7" name="Group 6"/>
          <p:cNvGrpSpPr/>
          <p:nvPr/>
        </p:nvGrpSpPr>
        <p:grpSpPr>
          <a:xfrm>
            <a:off x="157374" y="2114761"/>
            <a:ext cx="11874201" cy="3705190"/>
            <a:chOff x="157374" y="2114761"/>
            <a:chExt cx="11874201" cy="3705190"/>
          </a:xfrm>
        </p:grpSpPr>
        <p:cxnSp>
          <p:nvCxnSpPr>
            <p:cNvPr id="25" name="Straight Arrow Connector 24"/>
            <p:cNvCxnSpPr/>
            <p:nvPr/>
          </p:nvCxnSpPr>
          <p:spPr>
            <a:xfrm>
              <a:off x="1394754" y="3837007"/>
              <a:ext cx="8565266" cy="0"/>
            </a:xfrm>
            <a:prstGeom prst="straightConnector1">
              <a:avLst/>
            </a:prstGeom>
            <a:ln w="38100">
              <a:solidFill>
                <a:srgbClr val="9C6114"/>
              </a:solidFill>
              <a:tailEnd type="triangle"/>
            </a:ln>
          </p:spPr>
          <p:style>
            <a:lnRef idx="1">
              <a:schemeClr val="accent1"/>
            </a:lnRef>
            <a:fillRef idx="0">
              <a:schemeClr val="accent1"/>
            </a:fillRef>
            <a:effectRef idx="0">
              <a:schemeClr val="accent1"/>
            </a:effectRef>
            <a:fontRef idx="minor">
              <a:schemeClr val="tx1"/>
            </a:fontRef>
          </p:style>
        </p:cxnSp>
        <p:pic>
          <p:nvPicPr>
            <p:cNvPr id="4098" name="Picture 2" descr="Bildresultat fÃ¶r earth"/>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085419" y="2848850"/>
              <a:ext cx="1946156" cy="1946156"/>
            </a:xfrm>
            <a:prstGeom prst="rect">
              <a:avLst/>
            </a:prstGeom>
            <a:noFill/>
            <a:extLst>
              <a:ext uri="{909E8E84-426E-40DD-AFC4-6F175D3DCCD1}">
                <a14:hiddenFill xmlns:a14="http://schemas.microsoft.com/office/drawing/2010/main">
                  <a:solidFill>
                    <a:srgbClr val="FFFFFF"/>
                  </a:solidFill>
                </a14:hiddenFill>
              </a:ext>
            </a:extLst>
          </p:spPr>
        </p:pic>
        <p:pic>
          <p:nvPicPr>
            <p:cNvPr id="40" name="Picture 39"/>
            <p:cNvPicPr>
              <a:picLocks noChangeAspect="1"/>
            </p:cNvPicPr>
            <p:nvPr/>
          </p:nvPicPr>
          <p:blipFill rotWithShape="1">
            <a:blip r:embed="rId3"/>
            <a:srcRect l="13254" t="4719" r="1324" b="16384"/>
            <a:stretch/>
          </p:blipFill>
          <p:spPr>
            <a:xfrm>
              <a:off x="7510962" y="3927478"/>
              <a:ext cx="1054302" cy="669334"/>
            </a:xfrm>
            <a:prstGeom prst="rect">
              <a:avLst/>
            </a:prstGeom>
          </p:spPr>
        </p:pic>
        <p:sp>
          <p:nvSpPr>
            <p:cNvPr id="41" name="Rectangle 40"/>
            <p:cNvSpPr/>
            <p:nvPr/>
          </p:nvSpPr>
          <p:spPr>
            <a:xfrm>
              <a:off x="6982563" y="4876514"/>
              <a:ext cx="2111099" cy="276999"/>
            </a:xfrm>
            <a:prstGeom prst="rect">
              <a:avLst/>
            </a:prstGeom>
          </p:spPr>
          <p:txBody>
            <a:bodyPr wrap="square">
              <a:spAutoFit/>
            </a:bodyPr>
            <a:lstStyle/>
            <a:p>
              <a:pPr algn="ctr"/>
              <a:r>
                <a:rPr lang="sv-SE" sz="1200" dirty="0" smtClean="0">
                  <a:latin typeface="Frutiger LT Std 45 Light" panose="020B0402020204020204" pitchFamily="34" charset="0"/>
                </a:rPr>
                <a:t>Pathogenesis</a:t>
              </a:r>
              <a:endParaRPr lang="en-US" sz="1200" dirty="0"/>
            </a:p>
          </p:txBody>
        </p:sp>
        <p:pic>
          <p:nvPicPr>
            <p:cNvPr id="42" name="Picture 41"/>
            <p:cNvPicPr>
              <a:picLocks noChangeAspect="1"/>
            </p:cNvPicPr>
            <p:nvPr/>
          </p:nvPicPr>
          <p:blipFill>
            <a:blip r:embed="rId4"/>
            <a:stretch>
              <a:fillRect/>
            </a:stretch>
          </p:blipFill>
          <p:spPr>
            <a:xfrm>
              <a:off x="7198452" y="3134662"/>
              <a:ext cx="961580" cy="609073"/>
            </a:xfrm>
            <a:prstGeom prst="rect">
              <a:avLst/>
            </a:prstGeom>
          </p:spPr>
        </p:pic>
        <p:sp>
          <p:nvSpPr>
            <p:cNvPr id="43" name="Rectangle 42"/>
            <p:cNvSpPr/>
            <p:nvPr/>
          </p:nvSpPr>
          <p:spPr>
            <a:xfrm>
              <a:off x="6639838" y="2296770"/>
              <a:ext cx="2111099" cy="276999"/>
            </a:xfrm>
            <a:prstGeom prst="rect">
              <a:avLst/>
            </a:prstGeom>
          </p:spPr>
          <p:txBody>
            <a:bodyPr wrap="square">
              <a:spAutoFit/>
            </a:bodyPr>
            <a:lstStyle/>
            <a:p>
              <a:pPr algn="ctr"/>
              <a:r>
                <a:rPr lang="sv-SE" sz="1200" dirty="0" err="1" smtClean="0">
                  <a:latin typeface="Frutiger LT Std 45 Light" panose="020B0402020204020204" pitchFamily="34" charset="0"/>
                </a:rPr>
                <a:t>Epidemiology</a:t>
              </a:r>
              <a:endParaRPr lang="en-US" sz="1200" dirty="0">
                <a:latin typeface="Frutiger LT Std 45 Light" panose="020B0402020204020204" pitchFamily="34" charset="0"/>
              </a:endParaRPr>
            </a:p>
          </p:txBody>
        </p:sp>
        <p:pic>
          <p:nvPicPr>
            <p:cNvPr id="44" name="Picture 43" descr="Image result for hiv resistance"/>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8561047" y="3103922"/>
              <a:ext cx="1013115" cy="659007"/>
            </a:xfrm>
            <a:prstGeom prst="rect">
              <a:avLst/>
            </a:prstGeom>
            <a:noFill/>
            <a:extLst>
              <a:ext uri="{909E8E84-426E-40DD-AFC4-6F175D3DCCD1}">
                <a14:hiddenFill xmlns:a14="http://schemas.microsoft.com/office/drawing/2010/main">
                  <a:solidFill>
                    <a:srgbClr val="FFFFFF"/>
                  </a:solidFill>
                </a14:hiddenFill>
              </a:ext>
            </a:extLst>
          </p:spPr>
        </p:pic>
        <p:sp>
          <p:nvSpPr>
            <p:cNvPr id="45" name="Rectangle 44"/>
            <p:cNvSpPr/>
            <p:nvPr/>
          </p:nvSpPr>
          <p:spPr>
            <a:xfrm>
              <a:off x="7992202" y="2561347"/>
              <a:ext cx="2162171" cy="461665"/>
            </a:xfrm>
            <a:prstGeom prst="rect">
              <a:avLst/>
            </a:prstGeom>
          </p:spPr>
          <p:txBody>
            <a:bodyPr wrap="square">
              <a:spAutoFit/>
            </a:bodyPr>
            <a:lstStyle/>
            <a:p>
              <a:pPr algn="ctr"/>
              <a:r>
                <a:rPr lang="sv-SE" sz="1200" dirty="0" err="1" smtClean="0">
                  <a:latin typeface="Frutiger LT Std 45 Light" panose="020B0402020204020204" pitchFamily="34" charset="0"/>
                </a:rPr>
                <a:t>Drug</a:t>
              </a:r>
              <a:r>
                <a:rPr lang="sv-SE" sz="1200" dirty="0" smtClean="0">
                  <a:latin typeface="Frutiger LT Std 45 Light" panose="020B0402020204020204" pitchFamily="34" charset="0"/>
                </a:rPr>
                <a:t> </a:t>
              </a:r>
              <a:r>
                <a:rPr lang="sv-SE" sz="1200" dirty="0" err="1" smtClean="0">
                  <a:latin typeface="Frutiger LT Std 45 Light" panose="020B0402020204020204" pitchFamily="34" charset="0"/>
                </a:rPr>
                <a:t>resistance</a:t>
              </a:r>
              <a:r>
                <a:rPr lang="sv-SE" sz="1200" dirty="0" smtClean="0">
                  <a:latin typeface="Frutiger LT Std 45 Light" panose="020B0402020204020204" pitchFamily="34" charset="0"/>
                </a:rPr>
                <a:t> – </a:t>
              </a:r>
              <a:r>
                <a:rPr lang="sv-SE" sz="1200" dirty="0" err="1" smtClean="0">
                  <a:latin typeface="Frutiger LT Std 45 Light" panose="020B0402020204020204" pitchFamily="34" charset="0"/>
                </a:rPr>
                <a:t>diagnosis</a:t>
              </a:r>
              <a:r>
                <a:rPr lang="sv-SE" sz="1200" dirty="0" smtClean="0">
                  <a:latin typeface="Frutiger LT Std 45 Light" panose="020B0402020204020204" pitchFamily="34" charset="0"/>
                </a:rPr>
                <a:t>/</a:t>
              </a:r>
              <a:r>
                <a:rPr lang="sv-SE" sz="1200" dirty="0" err="1" smtClean="0">
                  <a:latin typeface="Frutiger LT Std 45 Light" panose="020B0402020204020204" pitchFamily="34" charset="0"/>
                </a:rPr>
                <a:t>point-of-care</a:t>
              </a:r>
              <a:endParaRPr lang="en-US" sz="1200" dirty="0"/>
            </a:p>
          </p:txBody>
        </p:sp>
        <p:pic>
          <p:nvPicPr>
            <p:cNvPr id="46" name="Picture 45"/>
            <p:cNvPicPr>
              <a:picLocks noChangeAspect="1"/>
            </p:cNvPicPr>
            <p:nvPr/>
          </p:nvPicPr>
          <p:blipFill>
            <a:blip r:embed="rId6"/>
            <a:stretch>
              <a:fillRect/>
            </a:stretch>
          </p:blipFill>
          <p:spPr>
            <a:xfrm>
              <a:off x="8948457" y="3911086"/>
              <a:ext cx="863312" cy="689197"/>
            </a:xfrm>
            <a:prstGeom prst="rect">
              <a:avLst/>
            </a:prstGeom>
          </p:spPr>
        </p:pic>
        <p:sp>
          <p:nvSpPr>
            <p:cNvPr id="47" name="Rectangle 46"/>
            <p:cNvSpPr/>
            <p:nvPr/>
          </p:nvSpPr>
          <p:spPr>
            <a:xfrm>
              <a:off x="8635795" y="5304649"/>
              <a:ext cx="1488635" cy="461665"/>
            </a:xfrm>
            <a:prstGeom prst="rect">
              <a:avLst/>
            </a:prstGeom>
          </p:spPr>
          <p:txBody>
            <a:bodyPr wrap="square">
              <a:spAutoFit/>
            </a:bodyPr>
            <a:lstStyle/>
            <a:p>
              <a:pPr algn="ctr"/>
              <a:r>
                <a:rPr lang="sv-SE" sz="1200" dirty="0">
                  <a:latin typeface="Frutiger LT Std 45 Light" panose="020B0402020204020204" pitchFamily="34" charset="0"/>
                </a:rPr>
                <a:t>Discovery </a:t>
              </a:r>
              <a:r>
                <a:rPr lang="sv-SE" sz="1200" dirty="0" err="1">
                  <a:latin typeface="Frutiger LT Std 45 Light" panose="020B0402020204020204" pitchFamily="34" charset="0"/>
                </a:rPr>
                <a:t>of</a:t>
              </a:r>
              <a:r>
                <a:rPr lang="sv-SE" sz="1200" dirty="0">
                  <a:latin typeface="Frutiger LT Std 45 Light" panose="020B0402020204020204" pitchFamily="34" charset="0"/>
                </a:rPr>
                <a:t> </a:t>
              </a:r>
              <a:r>
                <a:rPr lang="sv-SE" sz="1200" dirty="0" smtClean="0">
                  <a:latin typeface="Frutiger LT Std 45 Light" panose="020B0402020204020204" pitchFamily="34" charset="0"/>
                </a:rPr>
                <a:t>antivirals</a:t>
              </a:r>
              <a:endParaRPr lang="sv-SE" sz="1200" dirty="0">
                <a:latin typeface="Frutiger LT Std 45 Light" panose="020B0402020204020204" pitchFamily="34" charset="0"/>
              </a:endParaRPr>
            </a:p>
          </p:txBody>
        </p:sp>
        <p:sp>
          <p:nvSpPr>
            <p:cNvPr id="49" name="Rectangle 48"/>
            <p:cNvSpPr/>
            <p:nvPr/>
          </p:nvSpPr>
          <p:spPr>
            <a:xfrm>
              <a:off x="1594161" y="2114761"/>
              <a:ext cx="1754475" cy="646331"/>
            </a:xfrm>
            <a:prstGeom prst="rect">
              <a:avLst/>
            </a:prstGeom>
          </p:spPr>
          <p:txBody>
            <a:bodyPr wrap="square">
              <a:spAutoFit/>
            </a:bodyPr>
            <a:lstStyle/>
            <a:p>
              <a:pPr algn="ctr"/>
              <a:r>
                <a:rPr lang="sv-SE" sz="1200" dirty="0" smtClean="0">
                  <a:latin typeface="Frutiger LT Std 45 Light" panose="020B0402020204020204" pitchFamily="34" charset="0"/>
                </a:rPr>
                <a:t>Atomic Force </a:t>
              </a:r>
              <a:r>
                <a:rPr lang="sv-SE" sz="1200" dirty="0" err="1" smtClean="0">
                  <a:latin typeface="Frutiger LT Std 45 Light" panose="020B0402020204020204" pitchFamily="34" charset="0"/>
                </a:rPr>
                <a:t>Microscopy</a:t>
              </a:r>
              <a:r>
                <a:rPr lang="sv-SE" sz="1200" dirty="0" smtClean="0">
                  <a:latin typeface="Frutiger LT Std 45 Light" panose="020B0402020204020204" pitchFamily="34" charset="0"/>
                </a:rPr>
                <a:t> and SRFM (LU </a:t>
              </a:r>
              <a:r>
                <a:rPr lang="sv-SE" sz="1200" dirty="0" err="1" smtClean="0">
                  <a:latin typeface="Frutiger LT Std 45 Light" panose="020B0402020204020204" pitchFamily="34" charset="0"/>
                </a:rPr>
                <a:t>physics</a:t>
              </a:r>
              <a:r>
                <a:rPr lang="sv-SE" sz="1200" dirty="0" smtClean="0">
                  <a:latin typeface="Frutiger LT Std 45 Light" panose="020B0402020204020204" pitchFamily="34" charset="0"/>
                </a:rPr>
                <a:t>)</a:t>
              </a:r>
              <a:endParaRPr lang="en-US" sz="1200" dirty="0"/>
            </a:p>
          </p:txBody>
        </p:sp>
        <p:pic>
          <p:nvPicPr>
            <p:cNvPr id="48" name="Picture 2" descr="https://upload.wikimedia.org/wikipedia/commons/7/72/Single-Molecule-Under-Water-AFM-Tapping-Mode.jp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1875104" y="3165675"/>
              <a:ext cx="547008" cy="619943"/>
            </a:xfrm>
            <a:prstGeom prst="rect">
              <a:avLst/>
            </a:prstGeom>
            <a:noFill/>
            <a:extLst>
              <a:ext uri="{909E8E84-426E-40DD-AFC4-6F175D3DCCD1}">
                <a14:hiddenFill xmlns:a14="http://schemas.microsoft.com/office/drawing/2010/main">
                  <a:solidFill>
                    <a:srgbClr val="FFFFFF"/>
                  </a:solidFill>
                </a14:hiddenFill>
              </a:ext>
            </a:extLst>
          </p:spPr>
        </p:pic>
        <p:pic>
          <p:nvPicPr>
            <p:cNvPr id="50" name="Picture 49"/>
            <p:cNvPicPr>
              <a:picLocks noChangeAspect="1"/>
            </p:cNvPicPr>
            <p:nvPr/>
          </p:nvPicPr>
          <p:blipFill rotWithShape="1">
            <a:blip r:embed="rId8"/>
            <a:srcRect l="66" r="50091"/>
            <a:stretch/>
          </p:blipFill>
          <p:spPr>
            <a:xfrm>
              <a:off x="2458466" y="3165675"/>
              <a:ext cx="633022" cy="619943"/>
            </a:xfrm>
            <a:prstGeom prst="rect">
              <a:avLst/>
            </a:prstGeom>
          </p:spPr>
        </p:pic>
        <p:pic>
          <p:nvPicPr>
            <p:cNvPr id="53" name="Picture 52"/>
            <p:cNvPicPr>
              <a:picLocks noChangeAspect="1"/>
            </p:cNvPicPr>
            <p:nvPr/>
          </p:nvPicPr>
          <p:blipFill rotWithShape="1">
            <a:blip r:embed="rId9"/>
            <a:srcRect l="11401" b="17901"/>
            <a:stretch/>
          </p:blipFill>
          <p:spPr>
            <a:xfrm>
              <a:off x="1441055" y="3972611"/>
              <a:ext cx="1433735" cy="533919"/>
            </a:xfrm>
            <a:prstGeom prst="rect">
              <a:avLst/>
            </a:prstGeom>
          </p:spPr>
        </p:pic>
        <p:sp>
          <p:nvSpPr>
            <p:cNvPr id="54" name="Rectangle 53"/>
            <p:cNvSpPr/>
            <p:nvPr/>
          </p:nvSpPr>
          <p:spPr>
            <a:xfrm>
              <a:off x="1576803" y="4459957"/>
              <a:ext cx="137238" cy="6173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sz="1200"/>
            </a:p>
          </p:txBody>
        </p:sp>
        <p:sp>
          <p:nvSpPr>
            <p:cNvPr id="55" name="Rectangle 54"/>
            <p:cNvSpPr/>
            <p:nvPr/>
          </p:nvSpPr>
          <p:spPr>
            <a:xfrm>
              <a:off x="1361848" y="5173620"/>
              <a:ext cx="1879070" cy="646331"/>
            </a:xfrm>
            <a:prstGeom prst="rect">
              <a:avLst/>
            </a:prstGeom>
          </p:spPr>
          <p:txBody>
            <a:bodyPr wrap="square">
              <a:spAutoFit/>
            </a:bodyPr>
            <a:lstStyle/>
            <a:p>
              <a:pPr algn="ctr"/>
              <a:r>
                <a:rPr lang="en-US" sz="1200" dirty="0">
                  <a:latin typeface="Frutiger LT Std 45 Light" panose="020B0402020204020204" pitchFamily="34" charset="0"/>
                </a:rPr>
                <a:t>Small Angle X-ray and Neutron Scattering </a:t>
              </a:r>
              <a:r>
                <a:rPr lang="en-US" sz="1200" dirty="0" smtClean="0">
                  <a:latin typeface="Frutiger LT Std 45 Light" panose="020B0402020204020204" pitchFamily="34" charset="0"/>
                </a:rPr>
                <a:t>(</a:t>
              </a:r>
              <a:r>
                <a:rPr lang="en-US" sz="1200" dirty="0">
                  <a:latin typeface="Frutiger LT Std 45 Light" panose="020B0402020204020204" pitchFamily="34" charset="0"/>
                </a:rPr>
                <a:t>ESS </a:t>
              </a:r>
              <a:r>
                <a:rPr lang="en-US" sz="1200" dirty="0" smtClean="0">
                  <a:latin typeface="Frutiger LT Std 45 Light" panose="020B0402020204020204" pitchFamily="34" charset="0"/>
                </a:rPr>
                <a:t>and </a:t>
              </a:r>
              <a:r>
                <a:rPr lang="en-US" sz="1200" dirty="0">
                  <a:latin typeface="Frutiger LT Std 45 Light" panose="020B0402020204020204" pitchFamily="34" charset="0"/>
                </a:rPr>
                <a:t>MAX IV)</a:t>
              </a:r>
              <a:endParaRPr lang="sv-SE" sz="1200" dirty="0">
                <a:latin typeface="Frutiger LT Std 45 Light" panose="020B0402020204020204" pitchFamily="34" charset="0"/>
              </a:endParaRPr>
            </a:p>
          </p:txBody>
        </p:sp>
        <p:pic>
          <p:nvPicPr>
            <p:cNvPr id="57" name="Picture 56"/>
            <p:cNvPicPr>
              <a:picLocks noChangeAspect="1"/>
            </p:cNvPicPr>
            <p:nvPr/>
          </p:nvPicPr>
          <p:blipFill>
            <a:blip r:embed="rId10"/>
            <a:stretch>
              <a:fillRect/>
            </a:stretch>
          </p:blipFill>
          <p:spPr>
            <a:xfrm>
              <a:off x="4819943" y="3162789"/>
              <a:ext cx="813786" cy="580946"/>
            </a:xfrm>
            <a:prstGeom prst="rect">
              <a:avLst/>
            </a:prstGeom>
          </p:spPr>
        </p:pic>
        <p:sp>
          <p:nvSpPr>
            <p:cNvPr id="58" name="Rectangle 57"/>
            <p:cNvSpPr/>
            <p:nvPr/>
          </p:nvSpPr>
          <p:spPr>
            <a:xfrm>
              <a:off x="4296448" y="2203325"/>
              <a:ext cx="2111099" cy="461665"/>
            </a:xfrm>
            <a:prstGeom prst="rect">
              <a:avLst/>
            </a:prstGeom>
          </p:spPr>
          <p:txBody>
            <a:bodyPr wrap="square">
              <a:spAutoFit/>
            </a:bodyPr>
            <a:lstStyle/>
            <a:p>
              <a:pPr algn="ctr"/>
              <a:r>
                <a:rPr lang="sv-SE" sz="1200" dirty="0" err="1" smtClean="0">
                  <a:latin typeface="Frutiger LT Std 45 Light" panose="020B0402020204020204" pitchFamily="34" charset="0"/>
                </a:rPr>
                <a:t>Multiplex</a:t>
              </a:r>
              <a:r>
                <a:rPr lang="sv-SE" sz="1200" dirty="0" smtClean="0">
                  <a:latin typeface="Frutiger LT Std 45 Light" panose="020B0402020204020204" pitchFamily="34" charset="0"/>
                </a:rPr>
                <a:t> immune marker </a:t>
              </a:r>
              <a:r>
                <a:rPr lang="sv-SE" sz="1200" dirty="0" err="1" smtClean="0">
                  <a:latin typeface="Frutiger LT Std 45 Light" panose="020B0402020204020204" pitchFamily="34" charset="0"/>
                </a:rPr>
                <a:t>analysis</a:t>
              </a:r>
              <a:endParaRPr lang="en-US" sz="1200" dirty="0"/>
            </a:p>
          </p:txBody>
        </p:sp>
        <p:pic>
          <p:nvPicPr>
            <p:cNvPr id="59" name="Picture 4" descr="Image result for facs"/>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4481321" y="3907699"/>
              <a:ext cx="734362" cy="751309"/>
            </a:xfrm>
            <a:prstGeom prst="rect">
              <a:avLst/>
            </a:prstGeom>
            <a:noFill/>
            <a:extLst>
              <a:ext uri="{909E8E84-426E-40DD-AFC4-6F175D3DCCD1}">
                <a14:hiddenFill xmlns:a14="http://schemas.microsoft.com/office/drawing/2010/main">
                  <a:solidFill>
                    <a:srgbClr val="FFFFFF"/>
                  </a:solidFill>
                </a14:hiddenFill>
              </a:ext>
            </a:extLst>
          </p:spPr>
        </p:pic>
        <p:sp>
          <p:nvSpPr>
            <p:cNvPr id="60" name="Rectangle 59"/>
            <p:cNvSpPr/>
            <p:nvPr/>
          </p:nvSpPr>
          <p:spPr>
            <a:xfrm>
              <a:off x="3738458" y="5362196"/>
              <a:ext cx="2111099" cy="276999"/>
            </a:xfrm>
            <a:prstGeom prst="rect">
              <a:avLst/>
            </a:prstGeom>
          </p:spPr>
          <p:txBody>
            <a:bodyPr wrap="square">
              <a:spAutoFit/>
            </a:bodyPr>
            <a:lstStyle/>
            <a:p>
              <a:pPr algn="ctr"/>
              <a:r>
                <a:rPr lang="sv-SE" sz="1200" dirty="0">
                  <a:latin typeface="Frutiger LT Std 45 Light" panose="020B0402020204020204" pitchFamily="34" charset="0"/>
                </a:rPr>
                <a:t>FACS</a:t>
              </a:r>
              <a:endParaRPr lang="en-US" sz="1200" dirty="0">
                <a:latin typeface="Frutiger LT Std 45 Light" panose="020B0402020204020204" pitchFamily="34" charset="0"/>
              </a:endParaRPr>
            </a:p>
          </p:txBody>
        </p:sp>
        <p:sp>
          <p:nvSpPr>
            <p:cNvPr id="61" name="Rectangle 60"/>
            <p:cNvSpPr/>
            <p:nvPr/>
          </p:nvSpPr>
          <p:spPr>
            <a:xfrm>
              <a:off x="2747333" y="4795006"/>
              <a:ext cx="2037563" cy="461665"/>
            </a:xfrm>
            <a:prstGeom prst="rect">
              <a:avLst/>
            </a:prstGeom>
          </p:spPr>
          <p:txBody>
            <a:bodyPr wrap="square">
              <a:spAutoFit/>
            </a:bodyPr>
            <a:lstStyle/>
            <a:p>
              <a:pPr algn="ctr"/>
              <a:r>
                <a:rPr lang="sv-SE" sz="1200" dirty="0" err="1" smtClean="0">
                  <a:latin typeface="Frutiger LT Std 45 Light" panose="020B0402020204020204" pitchFamily="34" charset="0"/>
                </a:rPr>
                <a:t>Genotype</a:t>
              </a:r>
              <a:r>
                <a:rPr lang="sv-SE" sz="1200" dirty="0" smtClean="0">
                  <a:latin typeface="Frutiger LT Std 45 Light" panose="020B0402020204020204" pitchFamily="34" charset="0"/>
                </a:rPr>
                <a:t>/</a:t>
              </a:r>
              <a:r>
                <a:rPr lang="sv-SE" sz="1200" dirty="0" err="1" smtClean="0">
                  <a:latin typeface="Frutiger LT Std 45 Light" panose="020B0402020204020204" pitchFamily="34" charset="0"/>
                </a:rPr>
                <a:t>phenotype</a:t>
              </a:r>
              <a:r>
                <a:rPr lang="sv-SE" sz="1200" dirty="0" smtClean="0">
                  <a:latin typeface="Frutiger LT Std 45 Light" panose="020B0402020204020204" pitchFamily="34" charset="0"/>
                </a:rPr>
                <a:t> </a:t>
              </a:r>
              <a:r>
                <a:rPr lang="sv-SE" sz="1200" dirty="0" err="1" smtClean="0">
                  <a:latin typeface="Frutiger LT Std 45 Light" panose="020B0402020204020204" pitchFamily="34" charset="0"/>
                </a:rPr>
                <a:t>linkage</a:t>
              </a:r>
              <a:endParaRPr lang="en-US" sz="1200" dirty="0"/>
            </a:p>
          </p:txBody>
        </p:sp>
        <p:pic>
          <p:nvPicPr>
            <p:cNvPr id="62" name="Picture 6" descr="bild1"/>
            <p:cNvPicPr>
              <a:picLocks noChangeAspect="1" noChangeArrowheads="1"/>
            </p:cNvPicPr>
            <p:nvPr/>
          </p:nvPicPr>
          <p:blipFill rotWithShape="1">
            <a:blip r:embed="rId12" cstate="print">
              <a:extLst>
                <a:ext uri="{28A0092B-C50C-407E-A947-70E740481C1C}">
                  <a14:useLocalDpi xmlns:a14="http://schemas.microsoft.com/office/drawing/2010/main" val="0"/>
                </a:ext>
              </a:extLst>
            </a:blip>
            <a:srcRect l="2758" t="17168" b="7730"/>
            <a:stretch/>
          </p:blipFill>
          <p:spPr bwMode="auto">
            <a:xfrm>
              <a:off x="3445309" y="3080917"/>
              <a:ext cx="1223699" cy="709923"/>
            </a:xfrm>
            <a:prstGeom prst="rect">
              <a:avLst/>
            </a:prstGeom>
            <a:noFill/>
            <a:extLst>
              <a:ext uri="{909E8E84-426E-40DD-AFC4-6F175D3DCCD1}">
                <a14:hiddenFill xmlns:a14="http://schemas.microsoft.com/office/drawing/2010/main">
                  <a:solidFill>
                    <a:srgbClr val="FFFFFF"/>
                  </a:solidFill>
                </a14:hiddenFill>
              </a:ext>
            </a:extLst>
          </p:spPr>
        </p:pic>
        <p:sp>
          <p:nvSpPr>
            <p:cNvPr id="63" name="Rectangle 62"/>
            <p:cNvSpPr/>
            <p:nvPr/>
          </p:nvSpPr>
          <p:spPr>
            <a:xfrm>
              <a:off x="2961930" y="2659655"/>
              <a:ext cx="2221770" cy="276999"/>
            </a:xfrm>
            <a:prstGeom prst="rect">
              <a:avLst/>
            </a:prstGeom>
          </p:spPr>
          <p:txBody>
            <a:bodyPr wrap="square">
              <a:spAutoFit/>
            </a:bodyPr>
            <a:lstStyle/>
            <a:p>
              <a:pPr algn="ctr"/>
              <a:r>
                <a:rPr lang="sv-SE" sz="1200" dirty="0" smtClean="0">
                  <a:latin typeface="Frutiger LT Std 45 Light" panose="020B0402020204020204" pitchFamily="34" charset="0"/>
                </a:rPr>
                <a:t>Viral gene regulation</a:t>
              </a:r>
              <a:endParaRPr lang="en-US" sz="1200" dirty="0"/>
            </a:p>
          </p:txBody>
        </p:sp>
        <p:pic>
          <p:nvPicPr>
            <p:cNvPr id="64" name="Picture 4"/>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3173048" y="3905013"/>
              <a:ext cx="1061912" cy="65915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5" name="Picture 2" descr="https://d2ufo47lrtsv5s.cloudfront.net/content/sci/317/5840/944/F2.large.jpg?width=800&amp;height=600&amp;carousel=1"/>
            <p:cNvPicPr>
              <a:picLocks noChangeAspect="1" noChangeArrowheads="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5881223" y="3117786"/>
              <a:ext cx="1069735" cy="656728"/>
            </a:xfrm>
            <a:prstGeom prst="rect">
              <a:avLst/>
            </a:prstGeom>
            <a:noFill/>
            <a:extLst>
              <a:ext uri="{909E8E84-426E-40DD-AFC4-6F175D3DCCD1}">
                <a14:hiddenFill xmlns:a14="http://schemas.microsoft.com/office/drawing/2010/main">
                  <a:solidFill>
                    <a:srgbClr val="FFFFFF"/>
                  </a:solidFill>
                </a14:hiddenFill>
              </a:ext>
            </a:extLst>
          </p:spPr>
        </p:pic>
        <p:sp>
          <p:nvSpPr>
            <p:cNvPr id="66" name="Rectangle 65"/>
            <p:cNvSpPr/>
            <p:nvPr/>
          </p:nvSpPr>
          <p:spPr>
            <a:xfrm>
              <a:off x="5530063" y="2660225"/>
              <a:ext cx="1788017" cy="276999"/>
            </a:xfrm>
            <a:prstGeom prst="rect">
              <a:avLst/>
            </a:prstGeom>
          </p:spPr>
          <p:txBody>
            <a:bodyPr wrap="square">
              <a:spAutoFit/>
            </a:bodyPr>
            <a:lstStyle/>
            <a:p>
              <a:pPr algn="ctr"/>
              <a:r>
                <a:rPr lang="sv-SE" sz="1200" dirty="0" smtClean="0">
                  <a:latin typeface="Frutiger LT Std 45 Light" panose="020B0402020204020204" pitchFamily="34" charset="0"/>
                </a:rPr>
                <a:t>Cluster </a:t>
              </a:r>
              <a:r>
                <a:rPr lang="sv-SE" sz="1200" dirty="0" err="1" smtClean="0">
                  <a:latin typeface="Frutiger LT Std 45 Light" panose="020B0402020204020204" pitchFamily="34" charset="0"/>
                </a:rPr>
                <a:t>analysis</a:t>
              </a:r>
              <a:endParaRPr lang="en-US" sz="1200" dirty="0"/>
            </a:p>
          </p:txBody>
        </p:sp>
        <p:pic>
          <p:nvPicPr>
            <p:cNvPr id="67" name="Picture 66"/>
            <p:cNvPicPr/>
            <p:nvPr/>
          </p:nvPicPr>
          <p:blipFill rotWithShape="1">
            <a:blip r:embed="rId15" cstate="print">
              <a:extLst>
                <a:ext uri="{28A0092B-C50C-407E-A947-70E740481C1C}">
                  <a14:useLocalDpi xmlns:a14="http://schemas.microsoft.com/office/drawing/2010/main" val="0"/>
                </a:ext>
              </a:extLst>
            </a:blip>
            <a:srcRect l="16864" r="28410" b="84196"/>
            <a:stretch/>
          </p:blipFill>
          <p:spPr bwMode="auto">
            <a:xfrm>
              <a:off x="5409619" y="3964425"/>
              <a:ext cx="1135468" cy="614442"/>
            </a:xfrm>
            <a:prstGeom prst="rect">
              <a:avLst/>
            </a:prstGeom>
            <a:noFill/>
          </p:spPr>
        </p:pic>
        <p:sp>
          <p:nvSpPr>
            <p:cNvPr id="68" name="Rectangle 67"/>
            <p:cNvSpPr/>
            <p:nvPr/>
          </p:nvSpPr>
          <p:spPr>
            <a:xfrm>
              <a:off x="5371055" y="4795006"/>
              <a:ext cx="1210888" cy="461665"/>
            </a:xfrm>
            <a:prstGeom prst="rect">
              <a:avLst/>
            </a:prstGeom>
          </p:spPr>
          <p:txBody>
            <a:bodyPr wrap="square">
              <a:spAutoFit/>
            </a:bodyPr>
            <a:lstStyle/>
            <a:p>
              <a:pPr algn="ctr"/>
              <a:r>
                <a:rPr lang="sv-SE" sz="1200" dirty="0" err="1" smtClean="0">
                  <a:latin typeface="Frutiger LT Std 45 Light" panose="020B0402020204020204" pitchFamily="34" charset="0"/>
                </a:rPr>
                <a:t>Bioinformatics</a:t>
              </a:r>
              <a:r>
                <a:rPr lang="sv-SE" sz="1200" dirty="0" smtClean="0">
                  <a:latin typeface="Frutiger LT Std 45 Light" panose="020B0402020204020204" pitchFamily="34" charset="0"/>
                </a:rPr>
                <a:t>/phylogenetics</a:t>
              </a:r>
              <a:endParaRPr lang="en-US" sz="1200" dirty="0"/>
            </a:p>
          </p:txBody>
        </p:sp>
        <p:cxnSp>
          <p:nvCxnSpPr>
            <p:cNvPr id="9226" name="Straight Connector 9225"/>
            <p:cNvCxnSpPr>
              <a:stCxn id="49" idx="2"/>
            </p:cNvCxnSpPr>
            <p:nvPr/>
          </p:nvCxnSpPr>
          <p:spPr>
            <a:xfrm flipH="1">
              <a:off x="2471398" y="2761092"/>
              <a:ext cx="1" cy="342830"/>
            </a:xfrm>
            <a:prstGeom prst="line">
              <a:avLst/>
            </a:prstGeom>
            <a:ln>
              <a:solidFill>
                <a:srgbClr val="9C6114"/>
              </a:solidFill>
            </a:ln>
          </p:spPr>
          <p:style>
            <a:lnRef idx="1">
              <a:schemeClr val="accent1"/>
            </a:lnRef>
            <a:fillRef idx="0">
              <a:schemeClr val="accent1"/>
            </a:fillRef>
            <a:effectRef idx="0">
              <a:schemeClr val="accent1"/>
            </a:effectRef>
            <a:fontRef idx="minor">
              <a:schemeClr val="tx1"/>
            </a:fontRef>
          </p:style>
        </p:cxnSp>
        <p:cxnSp>
          <p:nvCxnSpPr>
            <p:cNvPr id="73" name="Straight Connector 72"/>
            <p:cNvCxnSpPr/>
            <p:nvPr/>
          </p:nvCxnSpPr>
          <p:spPr>
            <a:xfrm flipH="1">
              <a:off x="2157922" y="4623590"/>
              <a:ext cx="1" cy="550030"/>
            </a:xfrm>
            <a:prstGeom prst="line">
              <a:avLst/>
            </a:prstGeom>
            <a:ln>
              <a:solidFill>
                <a:srgbClr val="9C6114"/>
              </a:solidFill>
            </a:ln>
          </p:spPr>
          <p:style>
            <a:lnRef idx="1">
              <a:schemeClr val="accent1"/>
            </a:lnRef>
            <a:fillRef idx="0">
              <a:schemeClr val="accent1"/>
            </a:fillRef>
            <a:effectRef idx="0">
              <a:schemeClr val="accent1"/>
            </a:effectRef>
            <a:fontRef idx="minor">
              <a:schemeClr val="tx1"/>
            </a:fontRef>
          </p:style>
        </p:cxnSp>
        <p:cxnSp>
          <p:nvCxnSpPr>
            <p:cNvPr id="75" name="Straight Connector 74"/>
            <p:cNvCxnSpPr/>
            <p:nvPr/>
          </p:nvCxnSpPr>
          <p:spPr>
            <a:xfrm flipH="1">
              <a:off x="9382131" y="4719962"/>
              <a:ext cx="1" cy="550030"/>
            </a:xfrm>
            <a:prstGeom prst="line">
              <a:avLst/>
            </a:prstGeom>
            <a:ln>
              <a:solidFill>
                <a:srgbClr val="9C6114"/>
              </a:solidFill>
            </a:ln>
          </p:spPr>
          <p:style>
            <a:lnRef idx="1">
              <a:schemeClr val="accent1"/>
            </a:lnRef>
            <a:fillRef idx="0">
              <a:schemeClr val="accent1"/>
            </a:fillRef>
            <a:effectRef idx="0">
              <a:schemeClr val="accent1"/>
            </a:effectRef>
            <a:fontRef idx="minor">
              <a:schemeClr val="tx1"/>
            </a:fontRef>
          </p:style>
        </p:cxnSp>
        <p:cxnSp>
          <p:nvCxnSpPr>
            <p:cNvPr id="76" name="Straight Connector 75"/>
            <p:cNvCxnSpPr/>
            <p:nvPr/>
          </p:nvCxnSpPr>
          <p:spPr>
            <a:xfrm>
              <a:off x="7679848" y="2627211"/>
              <a:ext cx="1" cy="418329"/>
            </a:xfrm>
            <a:prstGeom prst="line">
              <a:avLst/>
            </a:prstGeom>
            <a:ln>
              <a:solidFill>
                <a:srgbClr val="9C6114"/>
              </a:solidFill>
            </a:ln>
          </p:spPr>
          <p:style>
            <a:lnRef idx="1">
              <a:schemeClr val="accent1"/>
            </a:lnRef>
            <a:fillRef idx="0">
              <a:schemeClr val="accent1"/>
            </a:fillRef>
            <a:effectRef idx="0">
              <a:schemeClr val="accent1"/>
            </a:effectRef>
            <a:fontRef idx="minor">
              <a:schemeClr val="tx1"/>
            </a:fontRef>
          </p:style>
        </p:cxnSp>
        <p:cxnSp>
          <p:nvCxnSpPr>
            <p:cNvPr id="78" name="Straight Connector 77"/>
            <p:cNvCxnSpPr/>
            <p:nvPr/>
          </p:nvCxnSpPr>
          <p:spPr>
            <a:xfrm>
              <a:off x="5282550" y="2651188"/>
              <a:ext cx="1" cy="418329"/>
            </a:xfrm>
            <a:prstGeom prst="line">
              <a:avLst/>
            </a:prstGeom>
            <a:ln>
              <a:solidFill>
                <a:srgbClr val="9C6114"/>
              </a:solidFill>
            </a:ln>
          </p:spPr>
          <p:style>
            <a:lnRef idx="1">
              <a:schemeClr val="accent1"/>
            </a:lnRef>
            <a:fillRef idx="0">
              <a:schemeClr val="accent1"/>
            </a:fillRef>
            <a:effectRef idx="0">
              <a:schemeClr val="accent1"/>
            </a:effectRef>
            <a:fontRef idx="minor">
              <a:schemeClr val="tx1"/>
            </a:fontRef>
          </p:style>
        </p:cxnSp>
        <p:cxnSp>
          <p:nvCxnSpPr>
            <p:cNvPr id="79" name="Straight Connector 78"/>
            <p:cNvCxnSpPr/>
            <p:nvPr/>
          </p:nvCxnSpPr>
          <p:spPr>
            <a:xfrm>
              <a:off x="4052934" y="2879009"/>
              <a:ext cx="0" cy="163584"/>
            </a:xfrm>
            <a:prstGeom prst="line">
              <a:avLst/>
            </a:prstGeom>
            <a:ln>
              <a:solidFill>
                <a:srgbClr val="9C6114"/>
              </a:solidFill>
            </a:ln>
          </p:spPr>
          <p:style>
            <a:lnRef idx="1">
              <a:schemeClr val="accent1"/>
            </a:lnRef>
            <a:fillRef idx="0">
              <a:schemeClr val="accent1"/>
            </a:fillRef>
            <a:effectRef idx="0">
              <a:schemeClr val="accent1"/>
            </a:effectRef>
            <a:fontRef idx="minor">
              <a:schemeClr val="tx1"/>
            </a:fontRef>
          </p:style>
        </p:cxnSp>
        <p:cxnSp>
          <p:nvCxnSpPr>
            <p:cNvPr id="83" name="Straight Connector 82"/>
            <p:cNvCxnSpPr/>
            <p:nvPr/>
          </p:nvCxnSpPr>
          <p:spPr>
            <a:xfrm>
              <a:off x="3771286" y="4640276"/>
              <a:ext cx="0" cy="163584"/>
            </a:xfrm>
            <a:prstGeom prst="line">
              <a:avLst/>
            </a:prstGeom>
            <a:ln>
              <a:solidFill>
                <a:srgbClr val="9C6114"/>
              </a:solidFill>
            </a:ln>
          </p:spPr>
          <p:style>
            <a:lnRef idx="1">
              <a:schemeClr val="accent1"/>
            </a:lnRef>
            <a:fillRef idx="0">
              <a:schemeClr val="accent1"/>
            </a:fillRef>
            <a:effectRef idx="0">
              <a:schemeClr val="accent1"/>
            </a:effectRef>
            <a:fontRef idx="minor">
              <a:schemeClr val="tx1"/>
            </a:fontRef>
          </p:style>
        </p:cxnSp>
        <p:cxnSp>
          <p:nvCxnSpPr>
            <p:cNvPr id="84" name="Straight Connector 83"/>
            <p:cNvCxnSpPr/>
            <p:nvPr/>
          </p:nvCxnSpPr>
          <p:spPr>
            <a:xfrm>
              <a:off x="5955033" y="4647996"/>
              <a:ext cx="0" cy="163584"/>
            </a:xfrm>
            <a:prstGeom prst="line">
              <a:avLst/>
            </a:prstGeom>
            <a:ln>
              <a:solidFill>
                <a:srgbClr val="9C6114"/>
              </a:solidFill>
            </a:ln>
          </p:spPr>
          <p:style>
            <a:lnRef idx="1">
              <a:schemeClr val="accent1"/>
            </a:lnRef>
            <a:fillRef idx="0">
              <a:schemeClr val="accent1"/>
            </a:fillRef>
            <a:effectRef idx="0">
              <a:schemeClr val="accent1"/>
            </a:effectRef>
            <a:fontRef idx="minor">
              <a:schemeClr val="tx1"/>
            </a:fontRef>
          </p:style>
        </p:cxnSp>
        <p:cxnSp>
          <p:nvCxnSpPr>
            <p:cNvPr id="85" name="Straight Connector 84"/>
            <p:cNvCxnSpPr/>
            <p:nvPr/>
          </p:nvCxnSpPr>
          <p:spPr>
            <a:xfrm>
              <a:off x="8038112" y="4703652"/>
              <a:ext cx="0" cy="163584"/>
            </a:xfrm>
            <a:prstGeom prst="line">
              <a:avLst/>
            </a:prstGeom>
            <a:ln>
              <a:solidFill>
                <a:srgbClr val="9C6114"/>
              </a:solidFill>
            </a:ln>
          </p:spPr>
          <p:style>
            <a:lnRef idx="1">
              <a:schemeClr val="accent1"/>
            </a:lnRef>
            <a:fillRef idx="0">
              <a:schemeClr val="accent1"/>
            </a:fillRef>
            <a:effectRef idx="0">
              <a:schemeClr val="accent1"/>
            </a:effectRef>
            <a:fontRef idx="minor">
              <a:schemeClr val="tx1"/>
            </a:fontRef>
          </p:style>
        </p:cxnSp>
        <p:cxnSp>
          <p:nvCxnSpPr>
            <p:cNvPr id="86" name="Straight Connector 85"/>
            <p:cNvCxnSpPr/>
            <p:nvPr/>
          </p:nvCxnSpPr>
          <p:spPr>
            <a:xfrm>
              <a:off x="6404513" y="2921449"/>
              <a:ext cx="0" cy="163584"/>
            </a:xfrm>
            <a:prstGeom prst="line">
              <a:avLst/>
            </a:prstGeom>
            <a:ln>
              <a:solidFill>
                <a:srgbClr val="9C6114"/>
              </a:solidFill>
            </a:ln>
          </p:spPr>
          <p:style>
            <a:lnRef idx="1">
              <a:schemeClr val="accent1"/>
            </a:lnRef>
            <a:fillRef idx="0">
              <a:schemeClr val="accent1"/>
            </a:fillRef>
            <a:effectRef idx="0">
              <a:schemeClr val="accent1"/>
            </a:effectRef>
            <a:fontRef idx="minor">
              <a:schemeClr val="tx1"/>
            </a:fontRef>
          </p:style>
        </p:cxnSp>
        <p:cxnSp>
          <p:nvCxnSpPr>
            <p:cNvPr id="87" name="Straight Connector 86"/>
            <p:cNvCxnSpPr/>
            <p:nvPr/>
          </p:nvCxnSpPr>
          <p:spPr>
            <a:xfrm>
              <a:off x="9039669" y="3015980"/>
              <a:ext cx="0" cy="163584"/>
            </a:xfrm>
            <a:prstGeom prst="line">
              <a:avLst/>
            </a:prstGeom>
            <a:ln>
              <a:solidFill>
                <a:srgbClr val="9C6114"/>
              </a:solidFill>
            </a:ln>
          </p:spPr>
          <p:style>
            <a:lnRef idx="1">
              <a:schemeClr val="accent1"/>
            </a:lnRef>
            <a:fillRef idx="0">
              <a:schemeClr val="accent1"/>
            </a:fillRef>
            <a:effectRef idx="0">
              <a:schemeClr val="accent1"/>
            </a:effectRef>
            <a:fontRef idx="minor">
              <a:schemeClr val="tx1"/>
            </a:fontRef>
          </p:style>
        </p:cxnSp>
        <p:cxnSp>
          <p:nvCxnSpPr>
            <p:cNvPr id="88" name="Straight Connector 87"/>
            <p:cNvCxnSpPr/>
            <p:nvPr/>
          </p:nvCxnSpPr>
          <p:spPr>
            <a:xfrm flipH="1">
              <a:off x="4792787" y="4759403"/>
              <a:ext cx="1" cy="550030"/>
            </a:xfrm>
            <a:prstGeom prst="line">
              <a:avLst/>
            </a:prstGeom>
            <a:ln>
              <a:solidFill>
                <a:srgbClr val="9C6114"/>
              </a:solidFill>
            </a:ln>
          </p:spPr>
          <p:style>
            <a:lnRef idx="1">
              <a:schemeClr val="accent1"/>
            </a:lnRef>
            <a:fillRef idx="0">
              <a:schemeClr val="accent1"/>
            </a:fillRef>
            <a:effectRef idx="0">
              <a:schemeClr val="accent1"/>
            </a:effectRef>
            <a:fontRef idx="minor">
              <a:schemeClr val="tx1"/>
            </a:fontRef>
          </p:style>
        </p:cxnSp>
        <p:pic>
          <p:nvPicPr>
            <p:cNvPr id="9234" name="Picture 9233"/>
            <p:cNvPicPr>
              <a:picLocks noChangeAspect="1"/>
            </p:cNvPicPr>
            <p:nvPr/>
          </p:nvPicPr>
          <p:blipFill>
            <a:blip r:embed="rId16" cstate="print">
              <a:extLst>
                <a:ext uri="{28A0092B-C50C-407E-A947-70E740481C1C}">
                  <a14:useLocalDpi xmlns:a14="http://schemas.microsoft.com/office/drawing/2010/main" val="0"/>
                </a:ext>
              </a:extLst>
            </a:blip>
            <a:stretch>
              <a:fillRect/>
            </a:stretch>
          </p:blipFill>
          <p:spPr>
            <a:xfrm>
              <a:off x="157374" y="3277700"/>
              <a:ext cx="1185371" cy="1118614"/>
            </a:xfrm>
            <a:prstGeom prst="rect">
              <a:avLst/>
            </a:prstGeom>
          </p:spPr>
        </p:pic>
        <p:pic>
          <p:nvPicPr>
            <p:cNvPr id="6" name="Picture 5"/>
            <p:cNvPicPr>
              <a:picLocks noChangeAspect="1"/>
            </p:cNvPicPr>
            <p:nvPr/>
          </p:nvPicPr>
          <p:blipFill>
            <a:blip r:embed="rId17"/>
            <a:stretch>
              <a:fillRect/>
            </a:stretch>
          </p:blipFill>
          <p:spPr>
            <a:xfrm>
              <a:off x="6610444" y="3942583"/>
              <a:ext cx="799226" cy="686743"/>
            </a:xfrm>
            <a:prstGeom prst="rect">
              <a:avLst/>
            </a:prstGeom>
            <a:ln w="6350">
              <a:solidFill>
                <a:schemeClr val="tx1"/>
              </a:solidFill>
            </a:ln>
          </p:spPr>
        </p:pic>
        <p:cxnSp>
          <p:nvCxnSpPr>
            <p:cNvPr id="56" name="Straight Connector 55"/>
            <p:cNvCxnSpPr/>
            <p:nvPr/>
          </p:nvCxnSpPr>
          <p:spPr>
            <a:xfrm flipH="1">
              <a:off x="7010057" y="4717917"/>
              <a:ext cx="1" cy="550030"/>
            </a:xfrm>
            <a:prstGeom prst="line">
              <a:avLst/>
            </a:prstGeom>
            <a:ln>
              <a:solidFill>
                <a:srgbClr val="9C6114"/>
              </a:solidFill>
            </a:ln>
          </p:spPr>
          <p:style>
            <a:lnRef idx="1">
              <a:schemeClr val="accent1"/>
            </a:lnRef>
            <a:fillRef idx="0">
              <a:schemeClr val="accent1"/>
            </a:fillRef>
            <a:effectRef idx="0">
              <a:schemeClr val="accent1"/>
            </a:effectRef>
            <a:fontRef idx="minor">
              <a:schemeClr val="tx1"/>
            </a:fontRef>
          </p:style>
        </p:cxnSp>
        <p:sp>
          <p:nvSpPr>
            <p:cNvPr id="69" name="Rectangle 68"/>
            <p:cNvSpPr/>
            <p:nvPr/>
          </p:nvSpPr>
          <p:spPr>
            <a:xfrm>
              <a:off x="6265739" y="5300946"/>
              <a:ext cx="1488635" cy="461665"/>
            </a:xfrm>
            <a:prstGeom prst="rect">
              <a:avLst/>
            </a:prstGeom>
          </p:spPr>
          <p:txBody>
            <a:bodyPr wrap="square">
              <a:spAutoFit/>
            </a:bodyPr>
            <a:lstStyle/>
            <a:p>
              <a:pPr algn="ctr"/>
              <a:r>
                <a:rPr lang="sv-SE" sz="1200" i="1" dirty="0" smtClean="0">
                  <a:latin typeface="Frutiger LT Std 45 Light" panose="020B0402020204020204" pitchFamily="34" charset="0"/>
                </a:rPr>
                <a:t>In vitro</a:t>
              </a:r>
              <a:r>
                <a:rPr lang="sv-SE" sz="1200" dirty="0" smtClean="0">
                  <a:latin typeface="Frutiger LT Std 45 Light" panose="020B0402020204020204" pitchFamily="34" charset="0"/>
                </a:rPr>
                <a:t>/</a:t>
              </a:r>
              <a:r>
                <a:rPr lang="sv-SE" sz="1200" i="1" dirty="0" smtClean="0">
                  <a:latin typeface="Frutiger LT Std 45 Light" panose="020B0402020204020204" pitchFamily="34" charset="0"/>
                </a:rPr>
                <a:t>Ex </a:t>
              </a:r>
              <a:r>
                <a:rPr lang="sv-SE" sz="1200" i="1" dirty="0" err="1" smtClean="0">
                  <a:latin typeface="Frutiger LT Std 45 Light" panose="020B0402020204020204" pitchFamily="34" charset="0"/>
                </a:rPr>
                <a:t>vivo</a:t>
              </a:r>
              <a:endParaRPr lang="sv-SE" sz="1200" i="1" dirty="0" smtClean="0">
                <a:latin typeface="Frutiger LT Std 45 Light" panose="020B0402020204020204" pitchFamily="34" charset="0"/>
              </a:endParaRPr>
            </a:p>
            <a:p>
              <a:pPr algn="ctr"/>
              <a:r>
                <a:rPr lang="sv-SE" sz="1200" dirty="0" err="1">
                  <a:latin typeface="Frutiger LT Std 45 Light" panose="020B0402020204020204" pitchFamily="34" charset="0"/>
                </a:rPr>
                <a:t>i</a:t>
              </a:r>
              <a:r>
                <a:rPr lang="sv-SE" sz="1200" dirty="0" err="1" smtClean="0">
                  <a:latin typeface="Frutiger LT Std 45 Light" panose="020B0402020204020204" pitchFamily="34" charset="0"/>
                </a:rPr>
                <a:t>nfection</a:t>
              </a:r>
              <a:r>
                <a:rPr lang="sv-SE" sz="1200" dirty="0" smtClean="0">
                  <a:latin typeface="Frutiger LT Std 45 Light" panose="020B0402020204020204" pitchFamily="34" charset="0"/>
                </a:rPr>
                <a:t> </a:t>
              </a:r>
              <a:r>
                <a:rPr lang="sv-SE" sz="1200" dirty="0" err="1">
                  <a:latin typeface="Frutiger LT Std 45 Light" panose="020B0402020204020204" pitchFamily="34" charset="0"/>
                </a:rPr>
                <a:t>m</a:t>
              </a:r>
              <a:r>
                <a:rPr lang="sv-SE" sz="1200" dirty="0" err="1" smtClean="0">
                  <a:latin typeface="Frutiger LT Std 45 Light" panose="020B0402020204020204" pitchFamily="34" charset="0"/>
                </a:rPr>
                <a:t>odels</a:t>
              </a:r>
              <a:endParaRPr lang="sv-SE" sz="1200" dirty="0">
                <a:latin typeface="Frutiger LT Std 45 Light" panose="020B0402020204020204" pitchFamily="34" charset="0"/>
              </a:endParaRPr>
            </a:p>
          </p:txBody>
        </p:sp>
      </p:grpSp>
      <p:pic>
        <p:nvPicPr>
          <p:cNvPr id="51" name="Picture 50"/>
          <p:cNvPicPr>
            <a:picLocks noChangeAspect="1"/>
          </p:cNvPicPr>
          <p:nvPr/>
        </p:nvPicPr>
        <p:blipFill rotWithShape="1">
          <a:blip r:embed="rId18" cstate="print">
            <a:extLst>
              <a:ext uri="{28A0092B-C50C-407E-A947-70E740481C1C}">
                <a14:useLocalDpi xmlns:a14="http://schemas.microsoft.com/office/drawing/2010/main" val="0"/>
              </a:ext>
            </a:extLst>
          </a:blip>
          <a:srcRect l="12431" t="4219" r="24669" b="45567"/>
          <a:stretch/>
        </p:blipFill>
        <p:spPr>
          <a:xfrm>
            <a:off x="11259904" y="5920450"/>
            <a:ext cx="932096" cy="937549"/>
          </a:xfrm>
          <a:prstGeom prst="rect">
            <a:avLst/>
          </a:prstGeom>
        </p:spPr>
      </p:pic>
    </p:spTree>
    <p:extLst>
      <p:ext uri="{BB962C8B-B14F-4D97-AF65-F5344CB8AC3E}">
        <p14:creationId xmlns:p14="http://schemas.microsoft.com/office/powerpoint/2010/main" val="97753125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0" y="318920"/>
            <a:ext cx="12192000" cy="584775"/>
          </a:xfrm>
          <a:prstGeom prst="rect">
            <a:avLst/>
          </a:prstGeom>
          <a:noFill/>
        </p:spPr>
        <p:txBody>
          <a:bodyPr wrap="square" rtlCol="0">
            <a:spAutoFit/>
          </a:bodyPr>
          <a:lstStyle/>
          <a:p>
            <a:pPr algn="ctr"/>
            <a:r>
              <a:rPr lang="sv-SE" sz="3200" dirty="0" smtClean="0">
                <a:solidFill>
                  <a:srgbClr val="9C6114"/>
                </a:solidFill>
                <a:latin typeface="Frutiger LT Std 45 Light" panose="020B0402020204020204" pitchFamily="34" charset="0"/>
              </a:rPr>
              <a:t>SYNERGIES WITH THE FORMATION </a:t>
            </a:r>
            <a:r>
              <a:rPr lang="sv-SE" sz="3200" dirty="0">
                <a:solidFill>
                  <a:srgbClr val="9C6114"/>
                </a:solidFill>
                <a:latin typeface="Frutiger LT Std 45 Light" panose="020B0402020204020204" pitchFamily="34" charset="0"/>
              </a:rPr>
              <a:t>O</a:t>
            </a:r>
            <a:r>
              <a:rPr lang="sv-SE" sz="3200" dirty="0" smtClean="0">
                <a:solidFill>
                  <a:srgbClr val="9C6114"/>
                </a:solidFill>
                <a:latin typeface="Frutiger LT Std 45 Light" panose="020B0402020204020204" pitchFamily="34" charset="0"/>
              </a:rPr>
              <a:t>F A CENTRE</a:t>
            </a:r>
          </a:p>
        </p:txBody>
      </p:sp>
      <p:cxnSp>
        <p:nvCxnSpPr>
          <p:cNvPr id="5" name="Straight Connector 4"/>
          <p:cNvCxnSpPr/>
          <p:nvPr/>
        </p:nvCxnSpPr>
        <p:spPr>
          <a:xfrm>
            <a:off x="0" y="1268760"/>
            <a:ext cx="12192000" cy="0"/>
          </a:xfrm>
          <a:prstGeom prst="line">
            <a:avLst/>
          </a:prstGeom>
          <a:ln w="19050">
            <a:solidFill>
              <a:srgbClr val="000080"/>
            </a:solidFill>
          </a:ln>
        </p:spPr>
        <p:style>
          <a:lnRef idx="1">
            <a:schemeClr val="accent1"/>
          </a:lnRef>
          <a:fillRef idx="0">
            <a:schemeClr val="accent1"/>
          </a:fillRef>
          <a:effectRef idx="0">
            <a:schemeClr val="accent1"/>
          </a:effectRef>
          <a:fontRef idx="minor">
            <a:schemeClr val="tx1"/>
          </a:fontRef>
        </p:style>
      </p:cxnSp>
      <p:grpSp>
        <p:nvGrpSpPr>
          <p:cNvPr id="6" name="Group 5"/>
          <p:cNvGrpSpPr/>
          <p:nvPr/>
        </p:nvGrpSpPr>
        <p:grpSpPr>
          <a:xfrm>
            <a:off x="2013719" y="4261270"/>
            <a:ext cx="1823835" cy="1832909"/>
            <a:chOff x="1720644" y="2094270"/>
            <a:chExt cx="3952566" cy="3972231"/>
          </a:xfrm>
        </p:grpSpPr>
        <p:pic>
          <p:nvPicPr>
            <p:cNvPr id="7" name="Picture 6"/>
            <p:cNvPicPr>
              <a:picLocks noChangeAspect="1"/>
            </p:cNvPicPr>
            <p:nvPr/>
          </p:nvPicPr>
          <p:blipFill>
            <a:blip r:embed="rId3" cstate="print">
              <a:clrChange>
                <a:clrFrom>
                  <a:srgbClr val="390000"/>
                </a:clrFrom>
                <a:clrTo>
                  <a:srgbClr val="390000">
                    <a:alpha val="0"/>
                  </a:srgbClr>
                </a:clrTo>
              </a:clrChange>
              <a:duotone>
                <a:prstClr val="black"/>
                <a:srgbClr val="003399">
                  <a:tint val="45000"/>
                  <a:satMod val="400000"/>
                </a:srgbClr>
              </a:duotone>
              <a:extLst>
                <a:ext uri="{28A0092B-C50C-407E-A947-70E740481C1C}">
                  <a14:useLocalDpi xmlns:a14="http://schemas.microsoft.com/office/drawing/2010/main" val="0"/>
                </a:ext>
              </a:extLst>
            </a:blip>
            <a:stretch>
              <a:fillRect/>
            </a:stretch>
          </p:blipFill>
          <p:spPr>
            <a:xfrm>
              <a:off x="2113934" y="2410956"/>
              <a:ext cx="3153444" cy="3345143"/>
            </a:xfrm>
            <a:prstGeom prst="rect">
              <a:avLst/>
            </a:prstGeom>
          </p:spPr>
        </p:pic>
        <p:sp>
          <p:nvSpPr>
            <p:cNvPr id="8" name="Rectangle 7"/>
            <p:cNvSpPr/>
            <p:nvPr/>
          </p:nvSpPr>
          <p:spPr>
            <a:xfrm>
              <a:off x="1720644" y="2094270"/>
              <a:ext cx="3952566" cy="3972231"/>
            </a:xfrm>
            <a:prstGeom prst="rect">
              <a:avLst/>
            </a:prstGeom>
            <a:noFill/>
          </p:spPr>
          <p:txBody>
            <a:bodyPr wrap="none" lIns="91440" tIns="45720" rIns="91440" bIns="45720">
              <a:prstTxWarp prst="textCircle">
                <a:avLst/>
              </a:prstTxWarp>
              <a:spAutoFit/>
            </a:bodyPr>
            <a:lstStyle/>
            <a:p>
              <a:pPr algn="ctr"/>
              <a:r>
                <a:rPr lang="en-SE" sz="5400" b="1" cap="none" spc="0" dirty="0" smtClean="0">
                  <a:ln w="0"/>
                  <a:solidFill>
                    <a:srgbClr val="9C6114"/>
                  </a:solidFill>
                  <a:effectLst>
                    <a:outerShdw blurRad="38100" dist="19050" dir="2700000" algn="tl" rotWithShape="0">
                      <a:schemeClr val="dk1">
                        <a:alpha val="40000"/>
                      </a:schemeClr>
                    </a:outerShdw>
                  </a:effectLst>
                  <a:latin typeface="Frutiger LT Std 45 Light" panose="020B0402020204020204" pitchFamily="34" charset="0"/>
                </a:rPr>
                <a:t>∞</a:t>
              </a:r>
              <a:r>
                <a:rPr lang="en-US" sz="5400" b="1" cap="none" spc="0" dirty="0" smtClean="0">
                  <a:ln w="0"/>
                  <a:solidFill>
                    <a:srgbClr val="9C6114"/>
                  </a:solidFill>
                  <a:effectLst>
                    <a:outerShdw blurRad="38100" dist="19050" dir="2700000" algn="tl" rotWithShape="0">
                      <a:schemeClr val="dk1">
                        <a:alpha val="40000"/>
                      </a:schemeClr>
                    </a:outerShdw>
                  </a:effectLst>
                  <a:latin typeface="Frutiger LT Std 45 Light" panose="020B0402020204020204" pitchFamily="34" charset="0"/>
                </a:rPr>
                <a:t>   LUND UNIVERSITY CENTRE FOR VIROLOGY RESEARCH </a:t>
              </a:r>
              <a:endParaRPr lang="en-US" sz="5400" b="1" cap="none" spc="0" dirty="0">
                <a:ln w="0"/>
                <a:solidFill>
                  <a:srgbClr val="9C6114"/>
                </a:solidFill>
                <a:effectLst>
                  <a:outerShdw blurRad="38100" dist="19050" dir="2700000" algn="tl" rotWithShape="0">
                    <a:schemeClr val="dk1">
                      <a:alpha val="40000"/>
                    </a:schemeClr>
                  </a:outerShdw>
                </a:effectLst>
                <a:latin typeface="Frutiger LT Std 45 Light" panose="020B0402020204020204" pitchFamily="34" charset="0"/>
              </a:endParaRPr>
            </a:p>
          </p:txBody>
        </p:sp>
      </p:grpSp>
      <p:sp>
        <p:nvSpPr>
          <p:cNvPr id="9" name="TextBox 8"/>
          <p:cNvSpPr txBox="1"/>
          <p:nvPr/>
        </p:nvSpPr>
        <p:spPr>
          <a:xfrm>
            <a:off x="6282713" y="1465234"/>
            <a:ext cx="5360043" cy="4801314"/>
          </a:xfrm>
          <a:prstGeom prst="rect">
            <a:avLst/>
          </a:prstGeom>
          <a:noFill/>
        </p:spPr>
        <p:txBody>
          <a:bodyPr wrap="square" rtlCol="0">
            <a:spAutoFit/>
          </a:bodyPr>
          <a:lstStyle/>
          <a:p>
            <a:pPr marL="285750" indent="-285750">
              <a:buFont typeface="Arial" panose="020B0604020202020204" pitchFamily="34" charset="0"/>
              <a:buChar char="•"/>
            </a:pPr>
            <a:r>
              <a:rPr lang="sv-SE" u="sng" dirty="0">
                <a:latin typeface="Frutiger LT Std 45 Light" panose="020B0402020204020204" pitchFamily="34" charset="0"/>
              </a:rPr>
              <a:t>C</a:t>
            </a:r>
            <a:r>
              <a:rPr lang="sv-SE" u="sng" dirty="0" smtClean="0">
                <a:latin typeface="Frutiger LT Std 45 Light" panose="020B0402020204020204" pitchFamily="34" charset="0"/>
              </a:rPr>
              <a:t>o-</a:t>
            </a:r>
            <a:r>
              <a:rPr lang="sv-SE" u="sng" dirty="0" err="1" smtClean="0">
                <a:latin typeface="Frutiger LT Std 45 Light" panose="020B0402020204020204" pitchFamily="34" charset="0"/>
              </a:rPr>
              <a:t>localisation</a:t>
            </a:r>
            <a:r>
              <a:rPr lang="sv-SE" u="sng" dirty="0" smtClean="0">
                <a:latin typeface="Frutiger LT Std 45 Light" panose="020B0402020204020204" pitchFamily="34" charset="0"/>
              </a:rPr>
              <a:t> </a:t>
            </a:r>
            <a:r>
              <a:rPr lang="sv-SE" u="sng" dirty="0" err="1" smtClean="0">
                <a:latin typeface="Frutiger LT Std 45 Light" panose="020B0402020204020204" pitchFamily="34" charset="0"/>
              </a:rPr>
              <a:t>of</a:t>
            </a:r>
            <a:r>
              <a:rPr lang="sv-SE" u="sng" dirty="0" smtClean="0">
                <a:latin typeface="Frutiger LT Std 45 Light" panose="020B0402020204020204" pitchFamily="34" charset="0"/>
              </a:rPr>
              <a:t> </a:t>
            </a:r>
            <a:r>
              <a:rPr lang="sv-SE" u="sng" dirty="0" err="1" smtClean="0">
                <a:latin typeface="Frutiger LT Std 45 Light" panose="020B0402020204020204" pitchFamily="34" charset="0"/>
              </a:rPr>
              <a:t>infrastructure</a:t>
            </a:r>
            <a:r>
              <a:rPr lang="sv-SE" u="sng" dirty="0" smtClean="0">
                <a:latin typeface="Frutiger LT Std 45 Light" panose="020B0402020204020204" pitchFamily="34" charset="0"/>
              </a:rPr>
              <a:t> and </a:t>
            </a:r>
            <a:r>
              <a:rPr lang="sv-SE" u="sng" dirty="0" err="1" smtClean="0">
                <a:latin typeface="Frutiger LT Std 45 Light" panose="020B0402020204020204" pitchFamily="34" charset="0"/>
              </a:rPr>
              <a:t>personel</a:t>
            </a:r>
            <a:endParaRPr lang="sv-SE" u="sng" dirty="0" smtClean="0">
              <a:latin typeface="Frutiger LT Std 45 Light" panose="020B0402020204020204" pitchFamily="34" charset="0"/>
            </a:endParaRPr>
          </a:p>
          <a:p>
            <a:pPr marL="742950" lvl="1" indent="-285750">
              <a:buFont typeface="Wingdings" panose="05000000000000000000" pitchFamily="2" charset="2"/>
              <a:buChar char="Ø"/>
            </a:pPr>
            <a:r>
              <a:rPr lang="sv-SE" dirty="0" err="1" smtClean="0">
                <a:latin typeface="Frutiger LT Std 45 Light" panose="020B0402020204020204" pitchFamily="34" charset="0"/>
              </a:rPr>
              <a:t>Technical</a:t>
            </a:r>
            <a:r>
              <a:rPr lang="sv-SE" dirty="0" smtClean="0">
                <a:latin typeface="Frutiger LT Std 45 Light" panose="020B0402020204020204" pitchFamily="34" charset="0"/>
              </a:rPr>
              <a:t> </a:t>
            </a:r>
            <a:r>
              <a:rPr lang="sv-SE" dirty="0" err="1" smtClean="0">
                <a:latin typeface="Frutiger LT Std 45 Light" panose="020B0402020204020204" pitchFamily="34" charset="0"/>
              </a:rPr>
              <a:t>equipment</a:t>
            </a:r>
            <a:endParaRPr lang="sv-SE" dirty="0" smtClean="0">
              <a:latin typeface="Frutiger LT Std 45 Light" panose="020B0402020204020204" pitchFamily="34" charset="0"/>
            </a:endParaRPr>
          </a:p>
          <a:p>
            <a:pPr marL="742950" lvl="1" indent="-285750">
              <a:buFont typeface="Wingdings" panose="05000000000000000000" pitchFamily="2" charset="2"/>
              <a:buChar char="Ø"/>
            </a:pPr>
            <a:r>
              <a:rPr lang="sv-SE" dirty="0" err="1" smtClean="0">
                <a:latin typeface="Frutiger LT Std 45 Light" panose="020B0402020204020204" pitchFamily="34" charset="0"/>
              </a:rPr>
              <a:t>Flexibility</a:t>
            </a:r>
            <a:r>
              <a:rPr lang="sv-SE" dirty="0" smtClean="0">
                <a:latin typeface="Frutiger LT Std 45 Light" panose="020B0402020204020204" pitchFamily="34" charset="0"/>
              </a:rPr>
              <a:t> in the </a:t>
            </a:r>
            <a:r>
              <a:rPr lang="sv-SE" dirty="0" err="1" smtClean="0">
                <a:latin typeface="Frutiger LT Std 45 Light" panose="020B0402020204020204" pitchFamily="34" charset="0"/>
              </a:rPr>
              <a:t>core</a:t>
            </a:r>
            <a:r>
              <a:rPr lang="sv-SE" dirty="0" smtClean="0">
                <a:latin typeface="Frutiger LT Std 45 Light" panose="020B0402020204020204" pitchFamily="34" charset="0"/>
              </a:rPr>
              <a:t> </a:t>
            </a:r>
            <a:r>
              <a:rPr lang="sv-SE" dirty="0" err="1" smtClean="0">
                <a:latin typeface="Frutiger LT Std 45 Light" panose="020B0402020204020204" pitchFamily="34" charset="0"/>
              </a:rPr>
              <a:t>functions</a:t>
            </a:r>
            <a:r>
              <a:rPr lang="sv-SE" dirty="0" smtClean="0">
                <a:latin typeface="Frutiger LT Std 45 Light" panose="020B0402020204020204" pitchFamily="34" charset="0"/>
              </a:rPr>
              <a:t> </a:t>
            </a:r>
            <a:r>
              <a:rPr lang="sv-SE" dirty="0" err="1" smtClean="0">
                <a:latin typeface="Frutiger LT Std 45 Light" panose="020B0402020204020204" pitchFamily="34" charset="0"/>
              </a:rPr>
              <a:t>of</a:t>
            </a:r>
            <a:r>
              <a:rPr lang="sv-SE" dirty="0">
                <a:latin typeface="Frutiger LT Std 45 Light" panose="020B0402020204020204" pitchFamily="34" charset="0"/>
              </a:rPr>
              <a:t> the </a:t>
            </a:r>
            <a:r>
              <a:rPr lang="sv-SE" dirty="0" err="1" smtClean="0">
                <a:latin typeface="Frutiger LT Std 45 Light" panose="020B0402020204020204" pitchFamily="34" charset="0"/>
              </a:rPr>
              <a:t>centre</a:t>
            </a:r>
            <a:endParaRPr lang="sv-SE" dirty="0" smtClean="0">
              <a:latin typeface="Frutiger LT Std 45 Light" panose="020B0402020204020204" pitchFamily="34" charset="0"/>
            </a:endParaRPr>
          </a:p>
          <a:p>
            <a:pPr marL="742950" lvl="1" indent="-285750">
              <a:buFont typeface="Wingdings" panose="05000000000000000000" pitchFamily="2" charset="2"/>
              <a:buChar char="Ø"/>
            </a:pPr>
            <a:r>
              <a:rPr lang="sv-SE" dirty="0" err="1" smtClean="0">
                <a:latin typeface="Frutiger LT Std 45 Light" panose="020B0402020204020204" pitchFamily="34" charset="0"/>
              </a:rPr>
              <a:t>Guest</a:t>
            </a:r>
            <a:r>
              <a:rPr lang="sv-SE" dirty="0" smtClean="0">
                <a:latin typeface="Frutiger LT Std 45 Light" panose="020B0402020204020204" pitchFamily="34" charset="0"/>
              </a:rPr>
              <a:t> researchers</a:t>
            </a:r>
          </a:p>
          <a:p>
            <a:pPr marL="742950" lvl="1" indent="-285750">
              <a:buFont typeface="Wingdings" panose="05000000000000000000" pitchFamily="2" charset="2"/>
              <a:buChar char="Ø"/>
            </a:pPr>
            <a:r>
              <a:rPr lang="sv-SE" dirty="0" err="1" smtClean="0">
                <a:latin typeface="Frutiger LT Std 45 Light" panose="020B0402020204020204" pitchFamily="34" charset="0"/>
              </a:rPr>
              <a:t>Increased</a:t>
            </a:r>
            <a:r>
              <a:rPr lang="sv-SE" dirty="0" smtClean="0">
                <a:latin typeface="Frutiger LT Std 45 Light" panose="020B0402020204020204" pitchFamily="34" charset="0"/>
              </a:rPr>
              <a:t> </a:t>
            </a:r>
            <a:r>
              <a:rPr lang="sv-SE" dirty="0" err="1" smtClean="0">
                <a:latin typeface="Frutiger LT Std 45 Light" panose="020B0402020204020204" pitchFamily="34" charset="0"/>
              </a:rPr>
              <a:t>security</a:t>
            </a:r>
            <a:r>
              <a:rPr lang="sv-SE" dirty="0" smtClean="0">
                <a:latin typeface="Frutiger LT Std 45 Light" panose="020B0402020204020204" pitchFamily="34" charset="0"/>
              </a:rPr>
              <a:t> for </a:t>
            </a:r>
            <a:r>
              <a:rPr lang="sv-SE" dirty="0" err="1" smtClean="0">
                <a:latin typeface="Frutiger LT Std 45 Light" panose="020B0402020204020204" pitchFamily="34" charset="0"/>
              </a:rPr>
              <a:t>staff</a:t>
            </a:r>
            <a:endParaRPr lang="sv-SE" dirty="0" smtClean="0">
              <a:latin typeface="Frutiger LT Std 45 Light" panose="020B0402020204020204" pitchFamily="34" charset="0"/>
            </a:endParaRPr>
          </a:p>
          <a:p>
            <a:pPr marL="742950" lvl="1" indent="-285750">
              <a:buFont typeface="Wingdings" panose="05000000000000000000" pitchFamily="2" charset="2"/>
              <a:buChar char="Ø"/>
            </a:pPr>
            <a:endParaRPr lang="sv-SE" dirty="0">
              <a:latin typeface="Frutiger LT Std 45 Light" panose="020B0402020204020204" pitchFamily="34" charset="0"/>
            </a:endParaRPr>
          </a:p>
          <a:p>
            <a:pPr marL="285750" indent="-285750">
              <a:buFont typeface="Arial" panose="020B0604020202020204" pitchFamily="34" charset="0"/>
              <a:buChar char="•"/>
            </a:pPr>
            <a:r>
              <a:rPr lang="sv-SE" u="sng" dirty="0" err="1" smtClean="0">
                <a:latin typeface="Frutiger LT Std 45 Light" panose="020B0402020204020204" pitchFamily="34" charset="0"/>
              </a:rPr>
              <a:t>Coordination</a:t>
            </a:r>
            <a:endParaRPr lang="sv-SE" u="sng" dirty="0" smtClean="0">
              <a:latin typeface="Frutiger LT Std 45 Light" panose="020B0402020204020204" pitchFamily="34" charset="0"/>
            </a:endParaRPr>
          </a:p>
          <a:p>
            <a:pPr marL="742950" lvl="1" indent="-285750">
              <a:buFont typeface="Wingdings" panose="05000000000000000000" pitchFamily="2" charset="2"/>
              <a:buChar char="Ø"/>
            </a:pPr>
            <a:r>
              <a:rPr lang="sv-SE" dirty="0">
                <a:solidFill>
                  <a:prstClr val="black"/>
                </a:solidFill>
                <a:latin typeface="Frutiger LT Std 45 Light" panose="020B0402020204020204" pitchFamily="34" charset="0"/>
              </a:rPr>
              <a:t>Administration</a:t>
            </a:r>
          </a:p>
          <a:p>
            <a:pPr marL="742950" lvl="1" indent="-285750">
              <a:buFont typeface="Wingdings" panose="05000000000000000000" pitchFamily="2" charset="2"/>
              <a:buChar char="Ø"/>
            </a:pPr>
            <a:r>
              <a:rPr lang="sv-SE" dirty="0" err="1" smtClean="0">
                <a:solidFill>
                  <a:prstClr val="black"/>
                </a:solidFill>
                <a:latin typeface="Frutiger LT Std 45 Light" panose="020B0402020204020204" pitchFamily="34" charset="0"/>
              </a:rPr>
              <a:t>Working</a:t>
            </a:r>
            <a:r>
              <a:rPr lang="sv-SE" dirty="0" smtClean="0">
                <a:solidFill>
                  <a:prstClr val="black"/>
                </a:solidFill>
                <a:latin typeface="Frutiger LT Std 45 Light" panose="020B0402020204020204" pitchFamily="34" charset="0"/>
              </a:rPr>
              <a:t> </a:t>
            </a:r>
            <a:r>
              <a:rPr lang="sv-SE" dirty="0" err="1" smtClean="0">
                <a:solidFill>
                  <a:prstClr val="black"/>
                </a:solidFill>
                <a:latin typeface="Frutiger LT Std 45 Light" panose="020B0402020204020204" pitchFamily="34" charset="0"/>
              </a:rPr>
              <a:t>environment</a:t>
            </a:r>
            <a:r>
              <a:rPr lang="sv-SE" dirty="0" smtClean="0">
                <a:solidFill>
                  <a:prstClr val="black"/>
                </a:solidFill>
                <a:latin typeface="Frutiger LT Std 45 Light" panose="020B0402020204020204" pitchFamily="34" charset="0"/>
              </a:rPr>
              <a:t> and human </a:t>
            </a:r>
            <a:r>
              <a:rPr lang="sv-SE" dirty="0" err="1" smtClean="0">
                <a:solidFill>
                  <a:prstClr val="black"/>
                </a:solidFill>
                <a:latin typeface="Frutiger LT Std 45 Light" panose="020B0402020204020204" pitchFamily="34" charset="0"/>
              </a:rPr>
              <a:t>resources</a:t>
            </a:r>
            <a:endParaRPr lang="sv-SE" dirty="0">
              <a:solidFill>
                <a:prstClr val="black"/>
              </a:solidFill>
              <a:latin typeface="Frutiger LT Std 45 Light" panose="020B0402020204020204" pitchFamily="34" charset="0"/>
            </a:endParaRPr>
          </a:p>
          <a:p>
            <a:pPr marL="742950" lvl="1" indent="-285750">
              <a:buFont typeface="Wingdings" panose="05000000000000000000" pitchFamily="2" charset="2"/>
              <a:buChar char="Ø"/>
            </a:pPr>
            <a:r>
              <a:rPr lang="sv-SE" dirty="0" err="1" smtClean="0">
                <a:solidFill>
                  <a:prstClr val="black"/>
                </a:solidFill>
                <a:latin typeface="Frutiger LT Std 45 Light" panose="020B0402020204020204" pitchFamily="34" charset="0"/>
              </a:rPr>
              <a:t>Seminars</a:t>
            </a:r>
            <a:r>
              <a:rPr lang="sv-SE" dirty="0">
                <a:solidFill>
                  <a:prstClr val="black"/>
                </a:solidFill>
                <a:latin typeface="Frutiger LT Std 45 Light" panose="020B0402020204020204" pitchFamily="34" charset="0"/>
              </a:rPr>
              <a:t> </a:t>
            </a:r>
            <a:r>
              <a:rPr lang="sv-SE" dirty="0" smtClean="0">
                <a:solidFill>
                  <a:prstClr val="black"/>
                </a:solidFill>
                <a:latin typeface="Frutiger LT Std 45 Light" panose="020B0402020204020204" pitchFamily="34" charset="0"/>
              </a:rPr>
              <a:t>and journal </a:t>
            </a:r>
            <a:r>
              <a:rPr lang="sv-SE" dirty="0" err="1">
                <a:solidFill>
                  <a:prstClr val="black"/>
                </a:solidFill>
                <a:latin typeface="Frutiger LT Std 45 Light" panose="020B0402020204020204" pitchFamily="34" charset="0"/>
              </a:rPr>
              <a:t>clubs</a:t>
            </a:r>
            <a:endParaRPr lang="sv-SE" dirty="0">
              <a:solidFill>
                <a:prstClr val="black"/>
              </a:solidFill>
              <a:latin typeface="Frutiger LT Std 45 Light" panose="020B0402020204020204" pitchFamily="34" charset="0"/>
            </a:endParaRPr>
          </a:p>
          <a:p>
            <a:pPr marL="742950" lvl="1" indent="-285750">
              <a:buFont typeface="Wingdings" panose="05000000000000000000" pitchFamily="2" charset="2"/>
              <a:buChar char="Ø"/>
            </a:pPr>
            <a:r>
              <a:rPr lang="sv-SE" dirty="0" err="1" smtClean="0">
                <a:solidFill>
                  <a:prstClr val="black"/>
                </a:solidFill>
                <a:latin typeface="Frutiger LT Std 45 Light" panose="020B0402020204020204" pitchFamily="34" charset="0"/>
              </a:rPr>
              <a:t>Competence</a:t>
            </a:r>
            <a:r>
              <a:rPr lang="sv-SE" dirty="0" smtClean="0">
                <a:solidFill>
                  <a:prstClr val="black"/>
                </a:solidFill>
                <a:latin typeface="Frutiger LT Std 45 Light" panose="020B0402020204020204" pitchFamily="34" charset="0"/>
              </a:rPr>
              <a:t> </a:t>
            </a:r>
            <a:r>
              <a:rPr lang="sv-SE" dirty="0" err="1" smtClean="0">
                <a:solidFill>
                  <a:prstClr val="black"/>
                </a:solidFill>
                <a:latin typeface="Frutiger LT Std 45 Light" panose="020B0402020204020204" pitchFamily="34" charset="0"/>
              </a:rPr>
              <a:t>development</a:t>
            </a:r>
            <a:endParaRPr lang="sv-SE" dirty="0">
              <a:solidFill>
                <a:prstClr val="black"/>
              </a:solidFill>
              <a:latin typeface="Frutiger LT Std 45 Light" panose="020B0402020204020204" pitchFamily="34" charset="0"/>
            </a:endParaRPr>
          </a:p>
          <a:p>
            <a:endParaRPr lang="sv-SE" dirty="0" smtClean="0">
              <a:latin typeface="Frutiger LT Std 45 Light" panose="020B0402020204020204" pitchFamily="34" charset="0"/>
            </a:endParaRPr>
          </a:p>
          <a:p>
            <a:pPr marL="285750" indent="-285750">
              <a:buFont typeface="Arial" panose="020B0604020202020204" pitchFamily="34" charset="0"/>
              <a:buChar char="•"/>
            </a:pPr>
            <a:r>
              <a:rPr lang="sv-SE" u="sng" dirty="0" err="1" smtClean="0">
                <a:latin typeface="Frutiger LT Std 45 Light" panose="020B0402020204020204" pitchFamily="34" charset="0"/>
              </a:rPr>
              <a:t>Education</a:t>
            </a:r>
            <a:endParaRPr lang="sv-SE" u="sng" dirty="0" smtClean="0">
              <a:latin typeface="Frutiger LT Std 45 Light" panose="020B0402020204020204" pitchFamily="34" charset="0"/>
            </a:endParaRPr>
          </a:p>
          <a:p>
            <a:pPr marL="742950" lvl="1" indent="-285750">
              <a:buFont typeface="Wingdings" panose="05000000000000000000" pitchFamily="2" charset="2"/>
              <a:buChar char="Ø"/>
            </a:pPr>
            <a:r>
              <a:rPr lang="sv-SE" dirty="0" smtClean="0">
                <a:solidFill>
                  <a:prstClr val="black"/>
                </a:solidFill>
                <a:latin typeface="Frutiger LT Std 45 Light" panose="020B0402020204020204" pitchFamily="34" charset="0"/>
              </a:rPr>
              <a:t>Program </a:t>
            </a:r>
            <a:r>
              <a:rPr lang="sv-SE" dirty="0" err="1" smtClean="0">
                <a:solidFill>
                  <a:prstClr val="black"/>
                </a:solidFill>
                <a:latin typeface="Frutiger LT Std 45 Light" panose="020B0402020204020204" pitchFamily="34" charset="0"/>
              </a:rPr>
              <a:t>courses</a:t>
            </a:r>
            <a:endParaRPr lang="sv-SE" dirty="0" smtClean="0">
              <a:solidFill>
                <a:prstClr val="black"/>
              </a:solidFill>
              <a:latin typeface="Frutiger LT Std 45 Light" panose="020B0402020204020204" pitchFamily="34" charset="0"/>
            </a:endParaRPr>
          </a:p>
          <a:p>
            <a:pPr marL="742950" lvl="1" indent="-285750">
              <a:buFont typeface="Wingdings" panose="05000000000000000000" pitchFamily="2" charset="2"/>
              <a:buChar char="Ø"/>
            </a:pPr>
            <a:r>
              <a:rPr lang="sv-SE" dirty="0" smtClean="0">
                <a:solidFill>
                  <a:prstClr val="black"/>
                </a:solidFill>
                <a:latin typeface="Frutiger LT Std 45 Light" panose="020B0402020204020204" pitchFamily="34" charset="0"/>
              </a:rPr>
              <a:t>PhD student </a:t>
            </a:r>
            <a:r>
              <a:rPr lang="sv-SE" dirty="0" err="1" smtClean="0">
                <a:solidFill>
                  <a:prstClr val="black"/>
                </a:solidFill>
                <a:latin typeface="Frutiger LT Std 45 Light" panose="020B0402020204020204" pitchFamily="34" charset="0"/>
              </a:rPr>
              <a:t>courses</a:t>
            </a:r>
            <a:endParaRPr lang="sv-SE" dirty="0" smtClean="0">
              <a:solidFill>
                <a:prstClr val="black"/>
              </a:solidFill>
              <a:latin typeface="Frutiger LT Std 45 Light" panose="020B0402020204020204" pitchFamily="34" charset="0"/>
            </a:endParaRPr>
          </a:p>
          <a:p>
            <a:pPr marL="742950" lvl="1" indent="-285750">
              <a:buFont typeface="Wingdings" panose="05000000000000000000" pitchFamily="2" charset="2"/>
              <a:buChar char="Ø"/>
            </a:pPr>
            <a:r>
              <a:rPr lang="sv-SE" dirty="0" smtClean="0">
                <a:solidFill>
                  <a:prstClr val="black"/>
                </a:solidFill>
                <a:latin typeface="Frutiger LT Std 45 Light" panose="020B0402020204020204" pitchFamily="34" charset="0"/>
              </a:rPr>
              <a:t>Workshops</a:t>
            </a:r>
          </a:p>
          <a:p>
            <a:pPr marL="742950" lvl="1" indent="-285750">
              <a:buFont typeface="Wingdings" panose="05000000000000000000" pitchFamily="2" charset="2"/>
              <a:buChar char="Ø"/>
            </a:pPr>
            <a:r>
              <a:rPr lang="sv-SE" dirty="0" smtClean="0">
                <a:solidFill>
                  <a:prstClr val="black"/>
                </a:solidFill>
                <a:latin typeface="Frutiger LT Std 45 Light" panose="020B0402020204020204" pitchFamily="34" charset="0"/>
              </a:rPr>
              <a:t>Research </a:t>
            </a:r>
            <a:r>
              <a:rPr lang="sv-SE" dirty="0" err="1" smtClean="0">
                <a:solidFill>
                  <a:prstClr val="black"/>
                </a:solidFill>
                <a:latin typeface="Frutiger LT Std 45 Light" panose="020B0402020204020204" pitchFamily="34" charset="0"/>
              </a:rPr>
              <a:t>school</a:t>
            </a:r>
            <a:endParaRPr lang="sv-SE" dirty="0" smtClean="0">
              <a:solidFill>
                <a:prstClr val="black"/>
              </a:solidFill>
              <a:latin typeface="Frutiger LT Std 45 Light" panose="020B0402020204020204" pitchFamily="34" charset="0"/>
            </a:endParaRPr>
          </a:p>
        </p:txBody>
      </p:sp>
      <p:grpSp>
        <p:nvGrpSpPr>
          <p:cNvPr id="2" name="Group 1"/>
          <p:cNvGrpSpPr/>
          <p:nvPr/>
        </p:nvGrpSpPr>
        <p:grpSpPr>
          <a:xfrm>
            <a:off x="0" y="1683066"/>
            <a:ext cx="5787342" cy="1711574"/>
            <a:chOff x="5164728" y="2215501"/>
            <a:chExt cx="5787342" cy="1711574"/>
          </a:xfrm>
        </p:grpSpPr>
        <p:sp>
          <p:nvSpPr>
            <p:cNvPr id="10" name="Rectangle 9"/>
            <p:cNvSpPr/>
            <p:nvPr/>
          </p:nvSpPr>
          <p:spPr>
            <a:xfrm>
              <a:off x="5164728" y="2257393"/>
              <a:ext cx="5787342" cy="1631216"/>
            </a:xfrm>
            <a:prstGeom prst="rect">
              <a:avLst/>
            </a:prstGeom>
          </p:spPr>
          <p:txBody>
            <a:bodyPr wrap="square">
              <a:spAutoFit/>
            </a:bodyPr>
            <a:lstStyle/>
            <a:p>
              <a:pPr marL="742950" lvl="1" indent="-285750">
                <a:lnSpc>
                  <a:spcPts val="3000"/>
                </a:lnSpc>
                <a:buFont typeface="Arial" panose="020B0604020202020204" pitchFamily="34" charset="0"/>
                <a:buChar char="•"/>
              </a:pPr>
              <a:r>
                <a:rPr lang="sv-SE" b="1" dirty="0" smtClean="0">
                  <a:latin typeface="Frutiger LT Std 45 Light" panose="020B0402020204020204" pitchFamily="34" charset="0"/>
                </a:rPr>
                <a:t>A strong national and international </a:t>
              </a:r>
              <a:r>
                <a:rPr lang="sv-SE" b="1" dirty="0" err="1" smtClean="0">
                  <a:latin typeface="Frutiger LT Std 45 Light" panose="020B0402020204020204" pitchFamily="34" charset="0"/>
                </a:rPr>
                <a:t>profile</a:t>
              </a:r>
              <a:endParaRPr lang="sv-SE" b="1" dirty="0" smtClean="0">
                <a:latin typeface="Frutiger LT Std 45 Light" panose="020B0402020204020204" pitchFamily="34" charset="0"/>
              </a:endParaRPr>
            </a:p>
            <a:p>
              <a:pPr marL="742950" lvl="1" indent="-285750">
                <a:lnSpc>
                  <a:spcPts val="3000"/>
                </a:lnSpc>
                <a:buFont typeface="Arial" panose="020B0604020202020204" pitchFamily="34" charset="0"/>
                <a:buChar char="•"/>
              </a:pPr>
              <a:r>
                <a:rPr lang="sv-SE" b="1" dirty="0" err="1" smtClean="0">
                  <a:latin typeface="Frutiger LT Std 45 Light" panose="020B0402020204020204" pitchFamily="34" charset="0"/>
                </a:rPr>
                <a:t>Recruitment</a:t>
              </a:r>
              <a:r>
                <a:rPr lang="sv-SE" b="1" dirty="0" smtClean="0">
                  <a:latin typeface="Frutiger LT Std 45 Light" panose="020B0402020204020204" pitchFamily="34" charset="0"/>
                </a:rPr>
                <a:t> </a:t>
              </a:r>
              <a:r>
                <a:rPr lang="sv-SE" b="1" dirty="0" err="1" smtClean="0">
                  <a:latin typeface="Frutiger LT Std 45 Light" panose="020B0402020204020204" pitchFamily="34" charset="0"/>
                </a:rPr>
                <a:t>of</a:t>
              </a:r>
              <a:r>
                <a:rPr lang="sv-SE" b="1" dirty="0" smtClean="0">
                  <a:latin typeface="Frutiger LT Std 45 Light" panose="020B0402020204020204" pitchFamily="34" charset="0"/>
                </a:rPr>
                <a:t> </a:t>
              </a:r>
              <a:r>
                <a:rPr lang="sv-SE" b="1" dirty="0" err="1" smtClean="0">
                  <a:latin typeface="Frutiger LT Std 45 Light" panose="020B0402020204020204" pitchFamily="34" charset="0"/>
                </a:rPr>
                <a:t>world-class</a:t>
              </a:r>
              <a:r>
                <a:rPr lang="sv-SE" b="1" dirty="0" smtClean="0">
                  <a:latin typeface="Frutiger LT Std 45 Light" panose="020B0402020204020204" pitchFamily="34" charset="0"/>
                </a:rPr>
                <a:t> researchers</a:t>
              </a:r>
            </a:p>
            <a:p>
              <a:pPr marL="742950" lvl="1" indent="-285750">
                <a:lnSpc>
                  <a:spcPts val="3000"/>
                </a:lnSpc>
                <a:buFont typeface="Arial" panose="020B0604020202020204" pitchFamily="34" charset="0"/>
                <a:buChar char="•"/>
              </a:pPr>
              <a:r>
                <a:rPr lang="sv-SE" b="1" dirty="0" err="1" smtClean="0">
                  <a:latin typeface="Frutiger LT Std 45 Light" panose="020B0402020204020204" pitchFamily="34" charset="0"/>
                </a:rPr>
                <a:t>Competitiveness</a:t>
              </a:r>
              <a:r>
                <a:rPr lang="sv-SE" b="1" dirty="0" smtClean="0">
                  <a:latin typeface="Frutiger LT Std 45 Light" panose="020B0402020204020204" pitchFamily="34" charset="0"/>
                </a:rPr>
                <a:t> for </a:t>
              </a:r>
              <a:r>
                <a:rPr lang="sv-SE" b="1" dirty="0" err="1" smtClean="0">
                  <a:latin typeface="Frutiger LT Std 45 Light" panose="020B0402020204020204" pitchFamily="34" charset="0"/>
                </a:rPr>
                <a:t>larger</a:t>
              </a:r>
              <a:r>
                <a:rPr lang="sv-SE" b="1" dirty="0" smtClean="0">
                  <a:latin typeface="Frutiger LT Std 45 Light" panose="020B0402020204020204" pitchFamily="34" charset="0"/>
                </a:rPr>
                <a:t> grants </a:t>
              </a:r>
              <a:r>
                <a:rPr lang="sv-SE" b="1" dirty="0" err="1" smtClean="0">
                  <a:latin typeface="Frutiger LT Std 45 Light" panose="020B0402020204020204" pitchFamily="34" charset="0"/>
                </a:rPr>
                <a:t>directed</a:t>
              </a:r>
              <a:r>
                <a:rPr lang="sv-SE" b="1" dirty="0" smtClean="0">
                  <a:latin typeface="Frutiger LT Std 45 Light" panose="020B0402020204020204" pitchFamily="34" charset="0"/>
                </a:rPr>
                <a:t> </a:t>
              </a:r>
              <a:r>
                <a:rPr lang="sv-SE" b="1" dirty="0" err="1" smtClean="0">
                  <a:latin typeface="Frutiger LT Std 45 Light" panose="020B0402020204020204" pitchFamily="34" charset="0"/>
                </a:rPr>
                <a:t>towards</a:t>
              </a:r>
              <a:r>
                <a:rPr lang="sv-SE" b="1" dirty="0" smtClean="0">
                  <a:latin typeface="Frutiger LT Std 45 Light" panose="020B0402020204020204" pitchFamily="34" charset="0"/>
                </a:rPr>
                <a:t> research </a:t>
              </a:r>
              <a:r>
                <a:rPr lang="sv-SE" b="1" dirty="0" err="1" smtClean="0">
                  <a:latin typeface="Frutiger LT Std 45 Light" panose="020B0402020204020204" pitchFamily="34" charset="0"/>
                </a:rPr>
                <a:t>centres</a:t>
              </a:r>
              <a:endParaRPr lang="sv-SE" sz="1600" b="1" dirty="0">
                <a:latin typeface="Frutiger LT Std 45 Light" panose="020B0402020204020204" pitchFamily="34" charset="0"/>
              </a:endParaRPr>
            </a:p>
          </p:txBody>
        </p:sp>
        <p:sp>
          <p:nvSpPr>
            <p:cNvPr id="3" name="Rectangle 2"/>
            <p:cNvSpPr/>
            <p:nvPr/>
          </p:nvSpPr>
          <p:spPr>
            <a:xfrm>
              <a:off x="5607934" y="2215501"/>
              <a:ext cx="5106855" cy="1711574"/>
            </a:xfrm>
            <a:prstGeom prst="rect">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grpSp>
      <p:pic>
        <p:nvPicPr>
          <p:cNvPr id="11" name="Picture 10"/>
          <p:cNvPicPr>
            <a:picLocks noChangeAspect="1"/>
          </p:cNvPicPr>
          <p:nvPr/>
        </p:nvPicPr>
        <p:blipFill rotWithShape="1">
          <a:blip r:embed="rId4" cstate="print">
            <a:extLst>
              <a:ext uri="{28A0092B-C50C-407E-A947-70E740481C1C}">
                <a14:useLocalDpi xmlns:a14="http://schemas.microsoft.com/office/drawing/2010/main" val="0"/>
              </a:ext>
            </a:extLst>
          </a:blip>
          <a:srcRect l="12431" t="4219" r="24669" b="45567"/>
          <a:stretch/>
        </p:blipFill>
        <p:spPr>
          <a:xfrm>
            <a:off x="11259904" y="5920450"/>
            <a:ext cx="932096" cy="937549"/>
          </a:xfrm>
          <a:prstGeom prst="rect">
            <a:avLst/>
          </a:prstGeom>
        </p:spPr>
      </p:pic>
    </p:spTree>
    <p:extLst>
      <p:ext uri="{BB962C8B-B14F-4D97-AF65-F5344CB8AC3E}">
        <p14:creationId xmlns:p14="http://schemas.microsoft.com/office/powerpoint/2010/main" val="122391675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Box 11"/>
          <p:cNvSpPr txBox="1"/>
          <p:nvPr/>
        </p:nvSpPr>
        <p:spPr>
          <a:xfrm>
            <a:off x="0" y="342074"/>
            <a:ext cx="12191999" cy="584775"/>
          </a:xfrm>
          <a:prstGeom prst="rect">
            <a:avLst/>
          </a:prstGeom>
          <a:noFill/>
        </p:spPr>
        <p:txBody>
          <a:bodyPr wrap="square" rtlCol="0">
            <a:spAutoFit/>
          </a:bodyPr>
          <a:lstStyle/>
          <a:p>
            <a:pPr algn="ctr"/>
            <a:r>
              <a:rPr lang="sv-SE" sz="3200" dirty="0" smtClean="0">
                <a:solidFill>
                  <a:srgbClr val="9C6114"/>
                </a:solidFill>
                <a:latin typeface="Frutiger LT Std 45 Light" panose="020B0402020204020204" pitchFamily="34" charset="0"/>
              </a:rPr>
              <a:t>SUPPORTING LETTER</a:t>
            </a:r>
            <a:endParaRPr lang="sv-SE" dirty="0" smtClean="0">
              <a:latin typeface="Frutiger LT Std 45 Light" panose="020B0402020204020204" pitchFamily="34" charset="0"/>
            </a:endParaRPr>
          </a:p>
        </p:txBody>
      </p:sp>
      <p:cxnSp>
        <p:nvCxnSpPr>
          <p:cNvPr id="21" name="Straight Connector 20"/>
          <p:cNvCxnSpPr/>
          <p:nvPr/>
        </p:nvCxnSpPr>
        <p:spPr>
          <a:xfrm>
            <a:off x="0" y="1268760"/>
            <a:ext cx="12192000" cy="0"/>
          </a:xfrm>
          <a:prstGeom prst="line">
            <a:avLst/>
          </a:prstGeom>
          <a:ln w="19050">
            <a:solidFill>
              <a:srgbClr val="000080"/>
            </a:solidFill>
          </a:ln>
        </p:spPr>
        <p:style>
          <a:lnRef idx="1">
            <a:schemeClr val="accent1"/>
          </a:lnRef>
          <a:fillRef idx="0">
            <a:schemeClr val="accent1"/>
          </a:fillRef>
          <a:effectRef idx="0">
            <a:schemeClr val="accent1"/>
          </a:effectRef>
          <a:fontRef idx="minor">
            <a:schemeClr val="tx1"/>
          </a:fontRef>
        </p:style>
      </p:cxnSp>
      <p:pic>
        <p:nvPicPr>
          <p:cNvPr id="2" name="Picture 1"/>
          <p:cNvPicPr>
            <a:picLocks noChangeAspect="1"/>
          </p:cNvPicPr>
          <p:nvPr/>
        </p:nvPicPr>
        <p:blipFill>
          <a:blip r:embed="rId2"/>
          <a:stretch>
            <a:fillRect/>
          </a:stretch>
        </p:blipFill>
        <p:spPr>
          <a:xfrm>
            <a:off x="729313" y="1400536"/>
            <a:ext cx="3900560" cy="5253736"/>
          </a:xfrm>
          <a:prstGeom prst="rect">
            <a:avLst/>
          </a:prstGeom>
          <a:ln>
            <a:solidFill>
              <a:schemeClr val="tx1"/>
            </a:solidFill>
          </a:ln>
        </p:spPr>
      </p:pic>
      <p:sp>
        <p:nvSpPr>
          <p:cNvPr id="8" name="Rectangle 7"/>
          <p:cNvSpPr/>
          <p:nvPr/>
        </p:nvSpPr>
        <p:spPr>
          <a:xfrm>
            <a:off x="5166167" y="2673859"/>
            <a:ext cx="6391154" cy="2031325"/>
          </a:xfrm>
          <a:prstGeom prst="rect">
            <a:avLst/>
          </a:prstGeom>
        </p:spPr>
        <p:txBody>
          <a:bodyPr wrap="square">
            <a:spAutoFit/>
          </a:bodyPr>
          <a:lstStyle/>
          <a:p>
            <a:pPr algn="just"/>
            <a:r>
              <a:rPr lang="sv-SE" dirty="0" smtClean="0">
                <a:latin typeface="Frutiger LT Std 45 Light" panose="020B0402020204020204" pitchFamily="34" charset="0"/>
              </a:rPr>
              <a:t>”</a:t>
            </a:r>
            <a:r>
              <a:rPr lang="en-US" dirty="0" smtClean="0">
                <a:latin typeface="Frutiger LT Std 45 Light" panose="020B0402020204020204" pitchFamily="34" charset="0"/>
              </a:rPr>
              <a:t>A </a:t>
            </a:r>
            <a:r>
              <a:rPr lang="en-US" dirty="0">
                <a:latin typeface="Frutiger LT Std 45 Light" panose="020B0402020204020204" pitchFamily="34" charset="0"/>
              </a:rPr>
              <a:t>regional virology </a:t>
            </a:r>
            <a:r>
              <a:rPr lang="en-US" dirty="0" err="1" smtClean="0">
                <a:latin typeface="Frutiger LT Std 45 Light" panose="020B0402020204020204" pitchFamily="34" charset="0"/>
              </a:rPr>
              <a:t>centre</a:t>
            </a:r>
            <a:r>
              <a:rPr lang="en-US" dirty="0" smtClean="0">
                <a:latin typeface="Frutiger LT Std 45 Light" panose="020B0402020204020204" pitchFamily="34" charset="0"/>
              </a:rPr>
              <a:t> </a:t>
            </a:r>
            <a:r>
              <a:rPr lang="en-US" dirty="0">
                <a:latin typeface="Frutiger LT Std 45 Light" panose="020B0402020204020204" pitchFamily="34" charset="0"/>
              </a:rPr>
              <a:t>in Lund (the first of its kind in Sweden) is an </a:t>
            </a:r>
            <a:r>
              <a:rPr lang="en-US" b="1" dirty="0">
                <a:latin typeface="Frutiger LT Std 45 Light" panose="020B0402020204020204" pitchFamily="34" charset="0"/>
              </a:rPr>
              <a:t>inspiration for Swedish virology researchers </a:t>
            </a:r>
            <a:r>
              <a:rPr lang="en-US" dirty="0" smtClean="0">
                <a:latin typeface="Frutiger LT Std 45 Light" panose="020B0402020204020204" pitchFamily="34" charset="0"/>
              </a:rPr>
              <a:t>with the possibility to </a:t>
            </a:r>
            <a:r>
              <a:rPr lang="en-US" dirty="0">
                <a:latin typeface="Frutiger LT Std 45 Light" panose="020B0402020204020204" pitchFamily="34" charset="0"/>
              </a:rPr>
              <a:t>develop into a National Virology </a:t>
            </a:r>
            <a:r>
              <a:rPr lang="en-US" dirty="0" smtClean="0">
                <a:latin typeface="Frutiger LT Std 45 Light" panose="020B0402020204020204" pitchFamily="34" charset="0"/>
              </a:rPr>
              <a:t>Centre. </a:t>
            </a:r>
            <a:r>
              <a:rPr lang="en-US" dirty="0">
                <a:latin typeface="Frutiger LT Std 45 Light" panose="020B0402020204020204" pitchFamily="34" charset="0"/>
              </a:rPr>
              <a:t>A regional virology center </a:t>
            </a:r>
            <a:r>
              <a:rPr lang="en-US" b="1" dirty="0">
                <a:latin typeface="Frutiger LT Std 45 Light" panose="020B0402020204020204" pitchFamily="34" charset="0"/>
              </a:rPr>
              <a:t>positions Lund in a very favorable position for the forthcoming Research Proposal</a:t>
            </a:r>
            <a:r>
              <a:rPr lang="en-US" dirty="0">
                <a:latin typeface="Frutiger LT Std 45 Light" panose="020B0402020204020204" pitchFamily="34" charset="0"/>
              </a:rPr>
              <a:t> and probable resource </a:t>
            </a:r>
            <a:r>
              <a:rPr lang="en-US" dirty="0" smtClean="0">
                <a:latin typeface="Frutiger LT Std 45 Light" panose="020B0402020204020204" pitchFamily="34" charset="0"/>
              </a:rPr>
              <a:t>investments </a:t>
            </a:r>
            <a:r>
              <a:rPr lang="en-US" dirty="0">
                <a:latin typeface="Frutiger LT Std 45 Light" panose="020B0402020204020204" pitchFamily="34" charset="0"/>
              </a:rPr>
              <a:t>in </a:t>
            </a:r>
            <a:r>
              <a:rPr lang="en-US" dirty="0" smtClean="0">
                <a:latin typeface="Frutiger LT Std 45 Light" panose="020B0402020204020204" pitchFamily="34" charset="0"/>
              </a:rPr>
              <a:t>virus research in Sweden.”</a:t>
            </a:r>
            <a:endParaRPr lang="sv-SE" dirty="0">
              <a:latin typeface="Frutiger LT Std 45 Light" panose="020B0402020204020204" pitchFamily="34" charset="0"/>
            </a:endParaRPr>
          </a:p>
        </p:txBody>
      </p:sp>
      <p:pic>
        <p:nvPicPr>
          <p:cNvPr id="6" name="Picture 5"/>
          <p:cNvPicPr>
            <a:picLocks noChangeAspect="1"/>
          </p:cNvPicPr>
          <p:nvPr/>
        </p:nvPicPr>
        <p:blipFill rotWithShape="1">
          <a:blip r:embed="rId3" cstate="print">
            <a:extLst>
              <a:ext uri="{28A0092B-C50C-407E-A947-70E740481C1C}">
                <a14:useLocalDpi xmlns:a14="http://schemas.microsoft.com/office/drawing/2010/main" val="0"/>
              </a:ext>
            </a:extLst>
          </a:blip>
          <a:srcRect l="12431" t="4219" r="24669" b="45567"/>
          <a:stretch/>
        </p:blipFill>
        <p:spPr>
          <a:xfrm>
            <a:off x="11259904" y="5920450"/>
            <a:ext cx="932096" cy="937549"/>
          </a:xfrm>
          <a:prstGeom prst="rect">
            <a:avLst/>
          </a:prstGeom>
        </p:spPr>
      </p:pic>
    </p:spTree>
    <p:extLst>
      <p:ext uri="{BB962C8B-B14F-4D97-AF65-F5344CB8AC3E}">
        <p14:creationId xmlns:p14="http://schemas.microsoft.com/office/powerpoint/2010/main" val="333901532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0" y="347865"/>
            <a:ext cx="12192000" cy="584775"/>
          </a:xfrm>
          <a:prstGeom prst="rect">
            <a:avLst/>
          </a:prstGeom>
          <a:noFill/>
        </p:spPr>
        <p:txBody>
          <a:bodyPr wrap="square" rtlCol="0">
            <a:spAutoFit/>
          </a:bodyPr>
          <a:lstStyle/>
          <a:p>
            <a:pPr algn="ctr"/>
            <a:r>
              <a:rPr lang="sv-SE" sz="3200" b="1" dirty="0" smtClean="0">
                <a:solidFill>
                  <a:srgbClr val="9C6114"/>
                </a:solidFill>
                <a:latin typeface="Frutiger LT Std 45 Light" panose="020B0402020204020204" pitchFamily="34" charset="0"/>
              </a:rPr>
              <a:t>NOVEMBER 2021</a:t>
            </a:r>
            <a:r>
              <a:rPr lang="sv-SE" sz="3200" dirty="0" smtClean="0">
                <a:solidFill>
                  <a:srgbClr val="9C6114"/>
                </a:solidFill>
                <a:latin typeface="Frutiger LT Std 45 Light" panose="020B0402020204020204" pitchFamily="34" charset="0"/>
              </a:rPr>
              <a:t> – VIROLOGY CENTRE</a:t>
            </a:r>
          </a:p>
        </p:txBody>
      </p:sp>
      <p:cxnSp>
        <p:nvCxnSpPr>
          <p:cNvPr id="3" name="Straight Connector 2"/>
          <p:cNvCxnSpPr/>
          <p:nvPr/>
        </p:nvCxnSpPr>
        <p:spPr>
          <a:xfrm>
            <a:off x="0" y="1268760"/>
            <a:ext cx="12192000" cy="0"/>
          </a:xfrm>
          <a:prstGeom prst="line">
            <a:avLst/>
          </a:prstGeom>
          <a:ln w="19050">
            <a:solidFill>
              <a:srgbClr val="000080"/>
            </a:solidFill>
          </a:ln>
        </p:spPr>
        <p:style>
          <a:lnRef idx="1">
            <a:schemeClr val="accent1"/>
          </a:lnRef>
          <a:fillRef idx="0">
            <a:schemeClr val="accent1"/>
          </a:fillRef>
          <a:effectRef idx="0">
            <a:schemeClr val="accent1"/>
          </a:effectRef>
          <a:fontRef idx="minor">
            <a:schemeClr val="tx1"/>
          </a:fontRef>
        </p:style>
      </p:cxnSp>
      <p:pic>
        <p:nvPicPr>
          <p:cNvPr id="1030" name="Picture 6" descr="Relaterad bild"/>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15010" y="1741992"/>
            <a:ext cx="2701904" cy="4050879"/>
          </a:xfrm>
          <a:prstGeom prst="rect">
            <a:avLst/>
          </a:prstGeom>
          <a:noFill/>
          <a:extLst>
            <a:ext uri="{909E8E84-426E-40DD-AFC4-6F175D3DCCD1}">
              <a14:hiddenFill xmlns:a14="http://schemas.microsoft.com/office/drawing/2010/main">
                <a:solidFill>
                  <a:srgbClr val="FFFFFF"/>
                </a:solidFill>
              </a14:hiddenFill>
            </a:ext>
          </a:extLst>
        </p:spPr>
      </p:pic>
      <p:sp>
        <p:nvSpPr>
          <p:cNvPr id="70" name="TextBox 69"/>
          <p:cNvSpPr txBox="1"/>
          <p:nvPr/>
        </p:nvSpPr>
        <p:spPr>
          <a:xfrm>
            <a:off x="406946" y="5966957"/>
            <a:ext cx="3918031" cy="461665"/>
          </a:xfrm>
          <a:prstGeom prst="rect">
            <a:avLst/>
          </a:prstGeom>
          <a:noFill/>
        </p:spPr>
        <p:txBody>
          <a:bodyPr wrap="square" rtlCol="0">
            <a:spAutoFit/>
          </a:bodyPr>
          <a:lstStyle/>
          <a:p>
            <a:pPr algn="ctr"/>
            <a:r>
              <a:rPr lang="sv-SE" sz="2400" b="1" dirty="0" smtClean="0">
                <a:latin typeface="Frutiger LT Std 45 Light" panose="020B0402020204020204" pitchFamily="34" charset="0"/>
              </a:rPr>
              <a:t>Wallenberg </a:t>
            </a:r>
            <a:r>
              <a:rPr lang="sv-SE" sz="2400" b="1" dirty="0" err="1" smtClean="0">
                <a:latin typeface="Frutiger LT Std 45 Light" panose="020B0402020204020204" pitchFamily="34" charset="0"/>
              </a:rPr>
              <a:t>Laboratory</a:t>
            </a:r>
            <a:endParaRPr lang="sv-SE" sz="2400" b="1" dirty="0" smtClean="0">
              <a:latin typeface="Frutiger LT Std 45 Light" panose="020B0402020204020204" pitchFamily="34" charset="0"/>
            </a:endParaRPr>
          </a:p>
        </p:txBody>
      </p:sp>
      <p:pic>
        <p:nvPicPr>
          <p:cNvPr id="2" name="Picture 1"/>
          <p:cNvPicPr>
            <a:picLocks noChangeAspect="1"/>
          </p:cNvPicPr>
          <p:nvPr/>
        </p:nvPicPr>
        <p:blipFill>
          <a:blip r:embed="rId3"/>
          <a:stretch>
            <a:fillRect/>
          </a:stretch>
        </p:blipFill>
        <p:spPr>
          <a:xfrm>
            <a:off x="4768770" y="1442847"/>
            <a:ext cx="7100564" cy="5189447"/>
          </a:xfrm>
          <a:prstGeom prst="rect">
            <a:avLst/>
          </a:prstGeom>
        </p:spPr>
      </p:pic>
      <p:pic>
        <p:nvPicPr>
          <p:cNvPr id="71" name="Picture 70"/>
          <p:cNvPicPr>
            <a:picLocks noChangeAspect="1"/>
          </p:cNvPicPr>
          <p:nvPr/>
        </p:nvPicPr>
        <p:blipFill rotWithShape="1">
          <a:blip r:embed="rId4" cstate="print">
            <a:extLst>
              <a:ext uri="{28A0092B-C50C-407E-A947-70E740481C1C}">
                <a14:useLocalDpi xmlns:a14="http://schemas.microsoft.com/office/drawing/2010/main" val="0"/>
              </a:ext>
            </a:extLst>
          </a:blip>
          <a:srcRect l="12431" t="4219" r="24669" b="45567"/>
          <a:stretch/>
        </p:blipFill>
        <p:spPr>
          <a:xfrm>
            <a:off x="11259904" y="5920450"/>
            <a:ext cx="932096" cy="937549"/>
          </a:xfrm>
          <a:prstGeom prst="rect">
            <a:avLst/>
          </a:prstGeom>
        </p:spPr>
      </p:pic>
    </p:spTree>
    <p:extLst>
      <p:ext uri="{BB962C8B-B14F-4D97-AF65-F5344CB8AC3E}">
        <p14:creationId xmlns:p14="http://schemas.microsoft.com/office/powerpoint/2010/main" val="26788001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0" y="341454"/>
            <a:ext cx="10341980" cy="584775"/>
          </a:xfrm>
          <a:prstGeom prst="rect">
            <a:avLst/>
          </a:prstGeom>
          <a:noFill/>
        </p:spPr>
        <p:txBody>
          <a:bodyPr wrap="square" rtlCol="0">
            <a:spAutoFit/>
          </a:bodyPr>
          <a:lstStyle/>
          <a:p>
            <a:pPr algn="ctr"/>
            <a:r>
              <a:rPr lang="sv-SE" sz="3200" dirty="0" smtClean="0">
                <a:solidFill>
                  <a:srgbClr val="9C6114"/>
                </a:solidFill>
                <a:latin typeface="Frutiger LT Std 45 Light" panose="020B0402020204020204" pitchFamily="34" charset="0"/>
              </a:rPr>
              <a:t>EXAMPLES OF RECENT IMPACT</a:t>
            </a:r>
          </a:p>
        </p:txBody>
      </p:sp>
      <p:cxnSp>
        <p:nvCxnSpPr>
          <p:cNvPr id="5" name="Straight Connector 4"/>
          <p:cNvCxnSpPr/>
          <p:nvPr/>
        </p:nvCxnSpPr>
        <p:spPr>
          <a:xfrm>
            <a:off x="0" y="1268760"/>
            <a:ext cx="10341980" cy="0"/>
          </a:xfrm>
          <a:prstGeom prst="line">
            <a:avLst/>
          </a:prstGeom>
          <a:ln w="19050">
            <a:solidFill>
              <a:srgbClr val="000080"/>
            </a:solidFill>
          </a:ln>
        </p:spPr>
        <p:style>
          <a:lnRef idx="1">
            <a:schemeClr val="accent1"/>
          </a:lnRef>
          <a:fillRef idx="0">
            <a:schemeClr val="accent1"/>
          </a:fillRef>
          <a:effectRef idx="0">
            <a:schemeClr val="accent1"/>
          </a:effectRef>
          <a:fontRef idx="minor">
            <a:schemeClr val="tx1"/>
          </a:fontRef>
        </p:style>
      </p:cxnSp>
      <p:grpSp>
        <p:nvGrpSpPr>
          <p:cNvPr id="16" name="Group 15"/>
          <p:cNvGrpSpPr/>
          <p:nvPr/>
        </p:nvGrpSpPr>
        <p:grpSpPr>
          <a:xfrm>
            <a:off x="10646603" y="309877"/>
            <a:ext cx="1226601" cy="1232703"/>
            <a:chOff x="1720644" y="2094270"/>
            <a:chExt cx="3952566" cy="3972231"/>
          </a:xfrm>
        </p:grpSpPr>
        <p:pic>
          <p:nvPicPr>
            <p:cNvPr id="17" name="Picture 16"/>
            <p:cNvPicPr>
              <a:picLocks noChangeAspect="1"/>
            </p:cNvPicPr>
            <p:nvPr/>
          </p:nvPicPr>
          <p:blipFill>
            <a:blip r:embed="rId3" cstate="print">
              <a:clrChange>
                <a:clrFrom>
                  <a:srgbClr val="390000"/>
                </a:clrFrom>
                <a:clrTo>
                  <a:srgbClr val="390000">
                    <a:alpha val="0"/>
                  </a:srgbClr>
                </a:clrTo>
              </a:clrChange>
              <a:duotone>
                <a:prstClr val="black"/>
                <a:srgbClr val="003399">
                  <a:tint val="45000"/>
                  <a:satMod val="400000"/>
                </a:srgbClr>
              </a:duotone>
              <a:extLst>
                <a:ext uri="{28A0092B-C50C-407E-A947-70E740481C1C}">
                  <a14:useLocalDpi xmlns:a14="http://schemas.microsoft.com/office/drawing/2010/main" val="0"/>
                </a:ext>
              </a:extLst>
            </a:blip>
            <a:stretch>
              <a:fillRect/>
            </a:stretch>
          </p:blipFill>
          <p:spPr>
            <a:xfrm>
              <a:off x="2113934" y="2410956"/>
              <a:ext cx="3153444" cy="3345143"/>
            </a:xfrm>
            <a:prstGeom prst="rect">
              <a:avLst/>
            </a:prstGeom>
          </p:spPr>
        </p:pic>
        <p:sp>
          <p:nvSpPr>
            <p:cNvPr id="18" name="Rectangle 17"/>
            <p:cNvSpPr/>
            <p:nvPr/>
          </p:nvSpPr>
          <p:spPr>
            <a:xfrm>
              <a:off x="1720644" y="2094270"/>
              <a:ext cx="3952566" cy="3972231"/>
            </a:xfrm>
            <a:prstGeom prst="rect">
              <a:avLst/>
            </a:prstGeom>
            <a:noFill/>
          </p:spPr>
          <p:txBody>
            <a:bodyPr wrap="none" lIns="91440" tIns="45720" rIns="91440" bIns="45720">
              <a:prstTxWarp prst="textCircle">
                <a:avLst/>
              </a:prstTxWarp>
              <a:spAutoFit/>
            </a:bodyPr>
            <a:lstStyle/>
            <a:p>
              <a:pPr algn="ctr"/>
              <a:r>
                <a:rPr lang="en-SE" sz="5400" b="1" cap="none" spc="0" dirty="0" smtClean="0">
                  <a:ln w="0"/>
                  <a:solidFill>
                    <a:srgbClr val="9C6114"/>
                  </a:solidFill>
                  <a:effectLst>
                    <a:outerShdw blurRad="38100" dist="19050" dir="2700000" algn="tl" rotWithShape="0">
                      <a:schemeClr val="dk1">
                        <a:alpha val="40000"/>
                      </a:schemeClr>
                    </a:outerShdw>
                  </a:effectLst>
                  <a:latin typeface="Frutiger LT Std 45 Light" panose="020B0402020204020204" pitchFamily="34" charset="0"/>
                </a:rPr>
                <a:t>∞</a:t>
              </a:r>
              <a:r>
                <a:rPr lang="en-US" sz="5400" b="1" cap="none" spc="0" dirty="0" smtClean="0">
                  <a:ln w="0"/>
                  <a:solidFill>
                    <a:srgbClr val="9C6114"/>
                  </a:solidFill>
                  <a:effectLst>
                    <a:outerShdw blurRad="38100" dist="19050" dir="2700000" algn="tl" rotWithShape="0">
                      <a:schemeClr val="dk1">
                        <a:alpha val="40000"/>
                      </a:schemeClr>
                    </a:outerShdw>
                  </a:effectLst>
                  <a:latin typeface="Frutiger LT Std 45 Light" panose="020B0402020204020204" pitchFamily="34" charset="0"/>
                </a:rPr>
                <a:t>   LUND UNIVERSITY CENTRE FOR VIROLOGY RESEARCH </a:t>
              </a:r>
              <a:endParaRPr lang="en-US" sz="5400" b="1" cap="none" spc="0" dirty="0">
                <a:ln w="0"/>
                <a:solidFill>
                  <a:srgbClr val="9C6114"/>
                </a:solidFill>
                <a:effectLst>
                  <a:outerShdw blurRad="38100" dist="19050" dir="2700000" algn="tl" rotWithShape="0">
                    <a:schemeClr val="dk1">
                      <a:alpha val="40000"/>
                    </a:schemeClr>
                  </a:outerShdw>
                </a:effectLst>
                <a:latin typeface="Frutiger LT Std 45 Light" panose="020B0402020204020204" pitchFamily="34" charset="0"/>
              </a:endParaRPr>
            </a:p>
          </p:txBody>
        </p:sp>
      </p:grpSp>
      <p:pic>
        <p:nvPicPr>
          <p:cNvPr id="19" name="Picture 18"/>
          <p:cNvPicPr>
            <a:picLocks noChangeAspect="1"/>
          </p:cNvPicPr>
          <p:nvPr/>
        </p:nvPicPr>
        <p:blipFill rotWithShape="1">
          <a:blip r:embed="rId4" cstate="print">
            <a:extLst>
              <a:ext uri="{28A0092B-C50C-407E-A947-70E740481C1C}">
                <a14:useLocalDpi xmlns:a14="http://schemas.microsoft.com/office/drawing/2010/main" val="0"/>
              </a:ext>
            </a:extLst>
          </a:blip>
          <a:srcRect l="12431" t="4219" r="24669" b="45567"/>
          <a:stretch/>
        </p:blipFill>
        <p:spPr>
          <a:xfrm>
            <a:off x="11259904" y="5920450"/>
            <a:ext cx="932096" cy="937549"/>
          </a:xfrm>
          <a:prstGeom prst="rect">
            <a:avLst/>
          </a:prstGeom>
        </p:spPr>
      </p:pic>
      <p:pic>
        <p:nvPicPr>
          <p:cNvPr id="6" name="Picture 5"/>
          <p:cNvPicPr>
            <a:picLocks noChangeAspect="1"/>
          </p:cNvPicPr>
          <p:nvPr/>
        </p:nvPicPr>
        <p:blipFill>
          <a:blip r:embed="rId5"/>
          <a:stretch>
            <a:fillRect/>
          </a:stretch>
        </p:blipFill>
        <p:spPr>
          <a:xfrm>
            <a:off x="4357881" y="1611292"/>
            <a:ext cx="4234506" cy="1800446"/>
          </a:xfrm>
          <a:prstGeom prst="rect">
            <a:avLst/>
          </a:prstGeom>
        </p:spPr>
      </p:pic>
      <p:pic>
        <p:nvPicPr>
          <p:cNvPr id="8" name="Picture 7"/>
          <p:cNvPicPr>
            <a:picLocks noChangeAspect="1"/>
          </p:cNvPicPr>
          <p:nvPr/>
        </p:nvPicPr>
        <p:blipFill>
          <a:blip r:embed="rId6"/>
          <a:stretch>
            <a:fillRect/>
          </a:stretch>
        </p:blipFill>
        <p:spPr>
          <a:xfrm>
            <a:off x="190984" y="1700970"/>
            <a:ext cx="3717590" cy="1927285"/>
          </a:xfrm>
          <a:prstGeom prst="rect">
            <a:avLst/>
          </a:prstGeom>
        </p:spPr>
      </p:pic>
      <p:pic>
        <p:nvPicPr>
          <p:cNvPr id="9" name="Picture 8"/>
          <p:cNvPicPr>
            <a:picLocks noChangeAspect="1"/>
          </p:cNvPicPr>
          <p:nvPr/>
        </p:nvPicPr>
        <p:blipFill>
          <a:blip r:embed="rId7"/>
          <a:stretch>
            <a:fillRect/>
          </a:stretch>
        </p:blipFill>
        <p:spPr>
          <a:xfrm>
            <a:off x="190984" y="1383037"/>
            <a:ext cx="2291968" cy="319086"/>
          </a:xfrm>
          <a:prstGeom prst="rect">
            <a:avLst/>
          </a:prstGeom>
        </p:spPr>
      </p:pic>
      <p:pic>
        <p:nvPicPr>
          <p:cNvPr id="10" name="Picture 9"/>
          <p:cNvPicPr>
            <a:picLocks noChangeAspect="1"/>
          </p:cNvPicPr>
          <p:nvPr/>
        </p:nvPicPr>
        <p:blipFill rotWithShape="1">
          <a:blip r:embed="rId8"/>
          <a:srcRect b="40821"/>
          <a:stretch/>
        </p:blipFill>
        <p:spPr>
          <a:xfrm>
            <a:off x="9029601" y="2090256"/>
            <a:ext cx="2841618" cy="842518"/>
          </a:xfrm>
          <a:prstGeom prst="rect">
            <a:avLst/>
          </a:prstGeom>
        </p:spPr>
      </p:pic>
      <p:sp>
        <p:nvSpPr>
          <p:cNvPr id="11" name="Rectangle 10"/>
          <p:cNvSpPr/>
          <p:nvPr/>
        </p:nvSpPr>
        <p:spPr>
          <a:xfrm>
            <a:off x="10938076" y="2772137"/>
            <a:ext cx="393539" cy="160637"/>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Tree>
    <p:extLst>
      <p:ext uri="{BB962C8B-B14F-4D97-AF65-F5344CB8AC3E}">
        <p14:creationId xmlns:p14="http://schemas.microsoft.com/office/powerpoint/2010/main" val="239790413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0" y="341454"/>
            <a:ext cx="10341980" cy="584775"/>
          </a:xfrm>
          <a:prstGeom prst="rect">
            <a:avLst/>
          </a:prstGeom>
          <a:noFill/>
        </p:spPr>
        <p:txBody>
          <a:bodyPr wrap="square" rtlCol="0">
            <a:spAutoFit/>
          </a:bodyPr>
          <a:lstStyle/>
          <a:p>
            <a:pPr algn="ctr"/>
            <a:r>
              <a:rPr lang="sv-SE" sz="3200" dirty="0" smtClean="0">
                <a:solidFill>
                  <a:srgbClr val="9C6114"/>
                </a:solidFill>
                <a:latin typeface="Frutiger LT Std 45 Light" panose="020B0402020204020204" pitchFamily="34" charset="0"/>
              </a:rPr>
              <a:t>REMAINING POINTS</a:t>
            </a:r>
          </a:p>
        </p:txBody>
      </p:sp>
      <p:cxnSp>
        <p:nvCxnSpPr>
          <p:cNvPr id="5" name="Straight Connector 4"/>
          <p:cNvCxnSpPr/>
          <p:nvPr/>
        </p:nvCxnSpPr>
        <p:spPr>
          <a:xfrm>
            <a:off x="0" y="1268760"/>
            <a:ext cx="10341980" cy="0"/>
          </a:xfrm>
          <a:prstGeom prst="line">
            <a:avLst/>
          </a:prstGeom>
          <a:ln w="19050">
            <a:solidFill>
              <a:srgbClr val="000080"/>
            </a:solidFill>
          </a:ln>
        </p:spPr>
        <p:style>
          <a:lnRef idx="1">
            <a:schemeClr val="accent1"/>
          </a:lnRef>
          <a:fillRef idx="0">
            <a:schemeClr val="accent1"/>
          </a:fillRef>
          <a:effectRef idx="0">
            <a:schemeClr val="accent1"/>
          </a:effectRef>
          <a:fontRef idx="minor">
            <a:schemeClr val="tx1"/>
          </a:fontRef>
        </p:style>
      </p:cxnSp>
      <p:grpSp>
        <p:nvGrpSpPr>
          <p:cNvPr id="16" name="Group 15"/>
          <p:cNvGrpSpPr/>
          <p:nvPr/>
        </p:nvGrpSpPr>
        <p:grpSpPr>
          <a:xfrm>
            <a:off x="10646603" y="309877"/>
            <a:ext cx="1226601" cy="1232703"/>
            <a:chOff x="1720644" y="2094270"/>
            <a:chExt cx="3952566" cy="3972231"/>
          </a:xfrm>
        </p:grpSpPr>
        <p:pic>
          <p:nvPicPr>
            <p:cNvPr id="17" name="Picture 16"/>
            <p:cNvPicPr>
              <a:picLocks noChangeAspect="1"/>
            </p:cNvPicPr>
            <p:nvPr/>
          </p:nvPicPr>
          <p:blipFill>
            <a:blip r:embed="rId3" cstate="print">
              <a:clrChange>
                <a:clrFrom>
                  <a:srgbClr val="390000"/>
                </a:clrFrom>
                <a:clrTo>
                  <a:srgbClr val="390000">
                    <a:alpha val="0"/>
                  </a:srgbClr>
                </a:clrTo>
              </a:clrChange>
              <a:duotone>
                <a:prstClr val="black"/>
                <a:srgbClr val="003399">
                  <a:tint val="45000"/>
                  <a:satMod val="400000"/>
                </a:srgbClr>
              </a:duotone>
              <a:extLst>
                <a:ext uri="{28A0092B-C50C-407E-A947-70E740481C1C}">
                  <a14:useLocalDpi xmlns:a14="http://schemas.microsoft.com/office/drawing/2010/main" val="0"/>
                </a:ext>
              </a:extLst>
            </a:blip>
            <a:stretch>
              <a:fillRect/>
            </a:stretch>
          </p:blipFill>
          <p:spPr>
            <a:xfrm>
              <a:off x="2113934" y="2410956"/>
              <a:ext cx="3153444" cy="3345143"/>
            </a:xfrm>
            <a:prstGeom prst="rect">
              <a:avLst/>
            </a:prstGeom>
          </p:spPr>
        </p:pic>
        <p:sp>
          <p:nvSpPr>
            <p:cNvPr id="18" name="Rectangle 17"/>
            <p:cNvSpPr/>
            <p:nvPr/>
          </p:nvSpPr>
          <p:spPr>
            <a:xfrm>
              <a:off x="1720644" y="2094270"/>
              <a:ext cx="3952566" cy="3972231"/>
            </a:xfrm>
            <a:prstGeom prst="rect">
              <a:avLst/>
            </a:prstGeom>
            <a:noFill/>
          </p:spPr>
          <p:txBody>
            <a:bodyPr wrap="none" lIns="91440" tIns="45720" rIns="91440" bIns="45720">
              <a:prstTxWarp prst="textCircle">
                <a:avLst/>
              </a:prstTxWarp>
              <a:spAutoFit/>
            </a:bodyPr>
            <a:lstStyle/>
            <a:p>
              <a:pPr algn="ctr"/>
              <a:r>
                <a:rPr lang="en-SE" sz="5400" b="1" cap="none" spc="0" dirty="0" smtClean="0">
                  <a:ln w="0"/>
                  <a:solidFill>
                    <a:srgbClr val="9C6114"/>
                  </a:solidFill>
                  <a:effectLst>
                    <a:outerShdw blurRad="38100" dist="19050" dir="2700000" algn="tl" rotWithShape="0">
                      <a:schemeClr val="dk1">
                        <a:alpha val="40000"/>
                      </a:schemeClr>
                    </a:outerShdw>
                  </a:effectLst>
                  <a:latin typeface="Frutiger LT Std 45 Light" panose="020B0402020204020204" pitchFamily="34" charset="0"/>
                </a:rPr>
                <a:t>∞</a:t>
              </a:r>
              <a:r>
                <a:rPr lang="en-US" sz="5400" b="1" cap="none" spc="0" dirty="0" smtClean="0">
                  <a:ln w="0"/>
                  <a:solidFill>
                    <a:srgbClr val="9C6114"/>
                  </a:solidFill>
                  <a:effectLst>
                    <a:outerShdw blurRad="38100" dist="19050" dir="2700000" algn="tl" rotWithShape="0">
                      <a:schemeClr val="dk1">
                        <a:alpha val="40000"/>
                      </a:schemeClr>
                    </a:outerShdw>
                  </a:effectLst>
                  <a:latin typeface="Frutiger LT Std 45 Light" panose="020B0402020204020204" pitchFamily="34" charset="0"/>
                </a:rPr>
                <a:t>   LUND UNIVERSITY CENTRE FOR VIROLOGY RESEARCH </a:t>
              </a:r>
              <a:endParaRPr lang="en-US" sz="5400" b="1" cap="none" spc="0" dirty="0">
                <a:ln w="0"/>
                <a:solidFill>
                  <a:srgbClr val="9C6114"/>
                </a:solidFill>
                <a:effectLst>
                  <a:outerShdw blurRad="38100" dist="19050" dir="2700000" algn="tl" rotWithShape="0">
                    <a:schemeClr val="dk1">
                      <a:alpha val="40000"/>
                    </a:schemeClr>
                  </a:outerShdw>
                </a:effectLst>
                <a:latin typeface="Frutiger LT Std 45 Light" panose="020B0402020204020204" pitchFamily="34" charset="0"/>
              </a:endParaRPr>
            </a:p>
          </p:txBody>
        </p:sp>
      </p:grpSp>
      <p:pic>
        <p:nvPicPr>
          <p:cNvPr id="19" name="Picture 18"/>
          <p:cNvPicPr>
            <a:picLocks noChangeAspect="1"/>
          </p:cNvPicPr>
          <p:nvPr/>
        </p:nvPicPr>
        <p:blipFill rotWithShape="1">
          <a:blip r:embed="rId4" cstate="print">
            <a:extLst>
              <a:ext uri="{28A0092B-C50C-407E-A947-70E740481C1C}">
                <a14:useLocalDpi xmlns:a14="http://schemas.microsoft.com/office/drawing/2010/main" val="0"/>
              </a:ext>
            </a:extLst>
          </a:blip>
          <a:srcRect l="12431" t="4219" r="24669" b="45567"/>
          <a:stretch/>
        </p:blipFill>
        <p:spPr>
          <a:xfrm>
            <a:off x="11259904" y="5920450"/>
            <a:ext cx="932096" cy="937549"/>
          </a:xfrm>
          <a:prstGeom prst="rect">
            <a:avLst/>
          </a:prstGeom>
        </p:spPr>
      </p:pic>
    </p:spTree>
    <p:extLst>
      <p:ext uri="{BB962C8B-B14F-4D97-AF65-F5344CB8AC3E}">
        <p14:creationId xmlns:p14="http://schemas.microsoft.com/office/powerpoint/2010/main" val="95287919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62" name="Picture 14" descr="Bildresultat fÃ¶r ethiopia fla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1176644" y="1761739"/>
            <a:ext cx="405680" cy="202840"/>
          </a:xfrm>
          <a:prstGeom prst="rect">
            <a:avLst/>
          </a:prstGeom>
          <a:noFill/>
          <a:extLst>
            <a:ext uri="{909E8E84-426E-40DD-AFC4-6F175D3DCCD1}">
              <a14:hiddenFill xmlns:a14="http://schemas.microsoft.com/office/drawing/2010/main">
                <a:solidFill>
                  <a:srgbClr val="FFFFFF"/>
                </a:solidFill>
              </a14:hiddenFill>
            </a:ext>
          </a:extLst>
        </p:spPr>
      </p:pic>
      <p:pic>
        <p:nvPicPr>
          <p:cNvPr id="31" name="Picture 8" descr="Bildresultat fÃ¶r lunds universitet"/>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053704" y="1696752"/>
            <a:ext cx="800594" cy="800594"/>
          </a:xfrm>
          <a:prstGeom prst="rect">
            <a:avLst/>
          </a:prstGeom>
          <a:noFill/>
          <a:extLst>
            <a:ext uri="{909E8E84-426E-40DD-AFC4-6F175D3DCCD1}">
              <a14:hiddenFill xmlns:a14="http://schemas.microsoft.com/office/drawing/2010/main">
                <a:solidFill>
                  <a:srgbClr val="FFFFFF"/>
                </a:solidFill>
              </a14:hiddenFill>
            </a:ext>
          </a:extLst>
        </p:spPr>
      </p:pic>
      <p:pic>
        <p:nvPicPr>
          <p:cNvPr id="2056" name="Picture 8" descr="Bildresultat fÃ¶r lunds universitet"/>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277514" y="2276717"/>
            <a:ext cx="593008" cy="593008"/>
          </a:xfrm>
          <a:prstGeom prst="rect">
            <a:avLst/>
          </a:prstGeom>
          <a:noFill/>
          <a:extLst>
            <a:ext uri="{909E8E84-426E-40DD-AFC4-6F175D3DCCD1}">
              <a14:hiddenFill xmlns:a14="http://schemas.microsoft.com/office/drawing/2010/main">
                <a:solidFill>
                  <a:srgbClr val="FFFFFF"/>
                </a:solidFill>
              </a14:hiddenFill>
            </a:ext>
          </a:extLst>
        </p:spPr>
      </p:pic>
      <p:pic>
        <p:nvPicPr>
          <p:cNvPr id="7170" name="Picture 2" descr="Image result for ess"/>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962506" y="2357291"/>
            <a:ext cx="2377843" cy="1279483"/>
          </a:xfrm>
          <a:prstGeom prst="rect">
            <a:avLst/>
          </a:prstGeom>
          <a:noFill/>
          <a:extLst>
            <a:ext uri="{909E8E84-426E-40DD-AFC4-6F175D3DCCD1}">
              <a14:hiddenFill xmlns:a14="http://schemas.microsoft.com/office/drawing/2010/main">
                <a:solidFill>
                  <a:srgbClr val="FFFFFF"/>
                </a:solidFill>
              </a14:hiddenFill>
            </a:ext>
          </a:extLst>
        </p:spPr>
      </p:pic>
      <p:pic>
        <p:nvPicPr>
          <p:cNvPr id="7172" name="Picture 4" descr="http://ideal.kemri-wellcome.org/wp-content/uploads/2017/12/SANTHE-Logo.jp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750835" y="4545890"/>
            <a:ext cx="3207106" cy="994203"/>
          </a:xfrm>
          <a:prstGeom prst="rect">
            <a:avLst/>
          </a:prstGeom>
          <a:noFill/>
          <a:extLst>
            <a:ext uri="{909E8E84-426E-40DD-AFC4-6F175D3DCCD1}">
              <a14:hiddenFill xmlns:a14="http://schemas.microsoft.com/office/drawing/2010/main">
                <a:solidFill>
                  <a:srgbClr val="FFFFFF"/>
                </a:solidFill>
              </a14:hiddenFill>
            </a:ext>
          </a:extLst>
        </p:spPr>
      </p:pic>
      <p:grpSp>
        <p:nvGrpSpPr>
          <p:cNvPr id="7" name="Group 6"/>
          <p:cNvGrpSpPr/>
          <p:nvPr/>
        </p:nvGrpSpPr>
        <p:grpSpPr>
          <a:xfrm>
            <a:off x="450428" y="3126071"/>
            <a:ext cx="2748343" cy="629700"/>
            <a:chOff x="241267" y="853630"/>
            <a:chExt cx="2748343" cy="629700"/>
          </a:xfrm>
        </p:grpSpPr>
        <p:pic>
          <p:nvPicPr>
            <p:cNvPr id="5" name="Picture 4"/>
            <p:cNvPicPr>
              <a:picLocks noChangeAspect="1"/>
            </p:cNvPicPr>
            <p:nvPr/>
          </p:nvPicPr>
          <p:blipFill>
            <a:blip r:embed="rId7"/>
            <a:stretch>
              <a:fillRect/>
            </a:stretch>
          </p:blipFill>
          <p:spPr>
            <a:xfrm>
              <a:off x="810577" y="853630"/>
              <a:ext cx="1609725" cy="523875"/>
            </a:xfrm>
            <a:prstGeom prst="rect">
              <a:avLst/>
            </a:prstGeom>
          </p:spPr>
        </p:pic>
        <p:pic>
          <p:nvPicPr>
            <p:cNvPr id="6" name="Picture 5"/>
            <p:cNvPicPr>
              <a:picLocks noChangeAspect="1"/>
            </p:cNvPicPr>
            <p:nvPr/>
          </p:nvPicPr>
          <p:blipFill>
            <a:blip r:embed="rId8"/>
            <a:stretch>
              <a:fillRect/>
            </a:stretch>
          </p:blipFill>
          <p:spPr>
            <a:xfrm>
              <a:off x="241267" y="1377505"/>
              <a:ext cx="2748343" cy="105825"/>
            </a:xfrm>
            <a:prstGeom prst="rect">
              <a:avLst/>
            </a:prstGeom>
          </p:spPr>
        </p:pic>
      </p:grpSp>
      <p:pic>
        <p:nvPicPr>
          <p:cNvPr id="7174" name="Picture 6" descr="Image result for iavi"/>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405524" y="4017532"/>
            <a:ext cx="1871990" cy="1325993"/>
          </a:xfrm>
          <a:prstGeom prst="rect">
            <a:avLst/>
          </a:prstGeom>
          <a:noFill/>
          <a:extLst>
            <a:ext uri="{909E8E84-426E-40DD-AFC4-6F175D3DCCD1}">
              <a14:hiddenFill xmlns:a14="http://schemas.microsoft.com/office/drawing/2010/main">
                <a:solidFill>
                  <a:srgbClr val="FFFFFF"/>
                </a:solidFill>
              </a14:hiddenFill>
            </a:ext>
          </a:extLst>
        </p:spPr>
      </p:pic>
      <p:pic>
        <p:nvPicPr>
          <p:cNvPr id="7176" name="Picture 8" descr="Image result for katholieke leuven logo"/>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10594935" y="3649946"/>
            <a:ext cx="915132" cy="1641493"/>
          </a:xfrm>
          <a:prstGeom prst="rect">
            <a:avLst/>
          </a:prstGeom>
          <a:noFill/>
          <a:extLst>
            <a:ext uri="{909E8E84-426E-40DD-AFC4-6F175D3DCCD1}">
              <a14:hiddenFill xmlns:a14="http://schemas.microsoft.com/office/drawing/2010/main">
                <a:solidFill>
                  <a:srgbClr val="FFFFFF"/>
                </a:solidFill>
              </a14:hiddenFill>
            </a:ext>
          </a:extLst>
        </p:spPr>
      </p:pic>
      <p:pic>
        <p:nvPicPr>
          <p:cNvPr id="7178" name="Picture 10" descr="Image result for karolinska institutet"/>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3617035" y="3126071"/>
            <a:ext cx="1262297" cy="1269660"/>
          </a:xfrm>
          <a:prstGeom prst="rect">
            <a:avLst/>
          </a:prstGeom>
          <a:noFill/>
          <a:extLst>
            <a:ext uri="{909E8E84-426E-40DD-AFC4-6F175D3DCCD1}">
              <a14:hiddenFill xmlns:a14="http://schemas.microsoft.com/office/drawing/2010/main">
                <a:solidFill>
                  <a:srgbClr val="FFFFFF"/>
                </a:solidFill>
              </a14:hiddenFill>
            </a:ext>
          </a:extLst>
        </p:spPr>
      </p:pic>
      <p:sp>
        <p:nvSpPr>
          <p:cNvPr id="12" name="TextBox 11"/>
          <p:cNvSpPr txBox="1"/>
          <p:nvPr/>
        </p:nvSpPr>
        <p:spPr>
          <a:xfrm>
            <a:off x="0" y="342074"/>
            <a:ext cx="12191999" cy="584775"/>
          </a:xfrm>
          <a:prstGeom prst="rect">
            <a:avLst/>
          </a:prstGeom>
          <a:noFill/>
        </p:spPr>
        <p:txBody>
          <a:bodyPr wrap="square" rtlCol="0">
            <a:spAutoFit/>
          </a:bodyPr>
          <a:lstStyle/>
          <a:p>
            <a:pPr algn="ctr"/>
            <a:r>
              <a:rPr lang="sv-SE" sz="3200" dirty="0" smtClean="0">
                <a:solidFill>
                  <a:srgbClr val="9C6114"/>
                </a:solidFill>
                <a:latin typeface="Frutiger LT Std 45 Light" panose="020B0402020204020204" pitchFamily="34" charset="0"/>
              </a:rPr>
              <a:t>CURRENT COLLABORATIONS AND NETWORK</a:t>
            </a:r>
            <a:endParaRPr lang="sv-SE" dirty="0" smtClean="0">
              <a:latin typeface="Frutiger LT Std 45 Light" panose="020B0402020204020204" pitchFamily="34" charset="0"/>
            </a:endParaRPr>
          </a:p>
        </p:txBody>
      </p:sp>
      <p:pic>
        <p:nvPicPr>
          <p:cNvPr id="14" name="Picture 17" descr="KEMRI-Wellcome logo 280510.png"/>
          <p:cNvPicPr>
            <a:picLocks noChangeAspect="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2772468" y="1469603"/>
            <a:ext cx="2333292" cy="70080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6" name="Picture 15"/>
          <p:cNvPicPr>
            <a:picLocks noChangeAspect="1"/>
          </p:cNvPicPr>
          <p:nvPr/>
        </p:nvPicPr>
        <p:blipFill>
          <a:blip r:embed="rId13"/>
          <a:stretch>
            <a:fillRect/>
          </a:stretch>
        </p:blipFill>
        <p:spPr>
          <a:xfrm>
            <a:off x="3028938" y="5747736"/>
            <a:ext cx="2076822" cy="915522"/>
          </a:xfrm>
          <a:prstGeom prst="rect">
            <a:avLst/>
          </a:prstGeom>
        </p:spPr>
      </p:pic>
      <p:pic>
        <p:nvPicPr>
          <p:cNvPr id="17" name="Picture 16"/>
          <p:cNvPicPr>
            <a:picLocks noChangeAspect="1"/>
          </p:cNvPicPr>
          <p:nvPr/>
        </p:nvPicPr>
        <p:blipFill>
          <a:blip r:embed="rId14"/>
          <a:stretch>
            <a:fillRect/>
          </a:stretch>
        </p:blipFill>
        <p:spPr>
          <a:xfrm>
            <a:off x="450428" y="5860803"/>
            <a:ext cx="1827086" cy="558026"/>
          </a:xfrm>
          <a:prstGeom prst="rect">
            <a:avLst/>
          </a:prstGeom>
        </p:spPr>
      </p:pic>
      <p:pic>
        <p:nvPicPr>
          <p:cNvPr id="19" name="Picture 18"/>
          <p:cNvPicPr>
            <a:picLocks noChangeAspect="1"/>
          </p:cNvPicPr>
          <p:nvPr/>
        </p:nvPicPr>
        <p:blipFill>
          <a:blip r:embed="rId15"/>
          <a:stretch>
            <a:fillRect/>
          </a:stretch>
        </p:blipFill>
        <p:spPr>
          <a:xfrm>
            <a:off x="9114298" y="5860803"/>
            <a:ext cx="1841140" cy="474865"/>
          </a:xfrm>
          <a:prstGeom prst="rect">
            <a:avLst/>
          </a:prstGeom>
        </p:spPr>
      </p:pic>
      <p:pic>
        <p:nvPicPr>
          <p:cNvPr id="20" name="Picture 19"/>
          <p:cNvPicPr>
            <a:picLocks noChangeAspect="1"/>
          </p:cNvPicPr>
          <p:nvPr/>
        </p:nvPicPr>
        <p:blipFill>
          <a:blip r:embed="rId16"/>
          <a:stretch>
            <a:fillRect/>
          </a:stretch>
        </p:blipFill>
        <p:spPr>
          <a:xfrm>
            <a:off x="6152860" y="5833687"/>
            <a:ext cx="2306776" cy="647150"/>
          </a:xfrm>
          <a:prstGeom prst="rect">
            <a:avLst/>
          </a:prstGeom>
        </p:spPr>
      </p:pic>
      <p:cxnSp>
        <p:nvCxnSpPr>
          <p:cNvPr id="21" name="Straight Connector 20"/>
          <p:cNvCxnSpPr/>
          <p:nvPr/>
        </p:nvCxnSpPr>
        <p:spPr>
          <a:xfrm>
            <a:off x="0" y="1268760"/>
            <a:ext cx="12192000" cy="0"/>
          </a:xfrm>
          <a:prstGeom prst="line">
            <a:avLst/>
          </a:prstGeom>
          <a:ln w="19050">
            <a:solidFill>
              <a:srgbClr val="000080"/>
            </a:solidFill>
          </a:ln>
        </p:spPr>
        <p:style>
          <a:lnRef idx="1">
            <a:schemeClr val="accent1"/>
          </a:lnRef>
          <a:fillRef idx="0">
            <a:schemeClr val="accent1"/>
          </a:fillRef>
          <a:effectRef idx="0">
            <a:schemeClr val="accent1"/>
          </a:effectRef>
          <a:fontRef idx="minor">
            <a:schemeClr val="tx1"/>
          </a:fontRef>
        </p:style>
      </p:cxnSp>
      <p:pic>
        <p:nvPicPr>
          <p:cNvPr id="7180" name="Picture 12" descr="Image result for max iv"/>
          <p:cNvPicPr>
            <a:picLocks noChangeAspect="1" noChangeArrowheads="1"/>
          </p:cNvPicPr>
          <p:nvPr/>
        </p:nvPicPr>
        <p:blipFill>
          <a:blip r:embed="rId17" cstate="print">
            <a:extLst>
              <a:ext uri="{28A0092B-C50C-407E-A947-70E740481C1C}">
                <a14:useLocalDpi xmlns:a14="http://schemas.microsoft.com/office/drawing/2010/main" val="0"/>
              </a:ext>
            </a:extLst>
          </a:blip>
          <a:srcRect/>
          <a:stretch>
            <a:fillRect/>
          </a:stretch>
        </p:blipFill>
        <p:spPr bwMode="auto">
          <a:xfrm>
            <a:off x="7624444" y="3651923"/>
            <a:ext cx="2312244" cy="800639"/>
          </a:xfrm>
          <a:prstGeom prst="rect">
            <a:avLst/>
          </a:prstGeom>
          <a:noFill/>
          <a:extLst>
            <a:ext uri="{909E8E84-426E-40DD-AFC4-6F175D3DCCD1}">
              <a14:hiddenFill xmlns:a14="http://schemas.microsoft.com/office/drawing/2010/main">
                <a:solidFill>
                  <a:srgbClr val="FFFFFF"/>
                </a:solidFill>
              </a14:hiddenFill>
            </a:ext>
          </a:extLst>
        </p:spPr>
      </p:pic>
      <p:pic>
        <p:nvPicPr>
          <p:cNvPr id="2050" name="Picture 2" descr="Bildresultat fÃ¶r region skÃ¥ne"/>
          <p:cNvPicPr>
            <a:picLocks noChangeAspect="1" noChangeArrowheads="1"/>
          </p:cNvPicPr>
          <p:nvPr/>
        </p:nvPicPr>
        <p:blipFill>
          <a:blip r:embed="rId18" cstate="print">
            <a:extLst>
              <a:ext uri="{28A0092B-C50C-407E-A947-70E740481C1C}">
                <a14:useLocalDpi xmlns:a14="http://schemas.microsoft.com/office/drawing/2010/main" val="0"/>
              </a:ext>
            </a:extLst>
          </a:blip>
          <a:srcRect/>
          <a:stretch>
            <a:fillRect/>
          </a:stretch>
        </p:blipFill>
        <p:spPr bwMode="auto">
          <a:xfrm>
            <a:off x="370354" y="1513905"/>
            <a:ext cx="1320685" cy="1220801"/>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Bildresultat fÃ¶r svenska sÃ¤llskapet fÃ¶r virologi"/>
          <p:cNvPicPr>
            <a:picLocks noChangeAspect="1" noChangeArrowheads="1"/>
          </p:cNvPicPr>
          <p:nvPr/>
        </p:nvPicPr>
        <p:blipFill>
          <a:blip r:embed="rId19">
            <a:extLst>
              <a:ext uri="{28A0092B-C50C-407E-A947-70E740481C1C}">
                <a14:useLocalDpi xmlns:a14="http://schemas.microsoft.com/office/drawing/2010/main" val="0"/>
              </a:ext>
            </a:extLst>
          </a:blip>
          <a:srcRect/>
          <a:stretch>
            <a:fillRect/>
          </a:stretch>
        </p:blipFill>
        <p:spPr bwMode="auto">
          <a:xfrm>
            <a:off x="6687986" y="4737181"/>
            <a:ext cx="1771650" cy="828676"/>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p:cNvPicPr>
            <a:picLocks noChangeAspect="1"/>
          </p:cNvPicPr>
          <p:nvPr/>
        </p:nvPicPr>
        <p:blipFill>
          <a:blip r:embed="rId20"/>
          <a:stretch>
            <a:fillRect/>
          </a:stretch>
        </p:blipFill>
        <p:spPr>
          <a:xfrm>
            <a:off x="5297596" y="2996296"/>
            <a:ext cx="1596808" cy="1435105"/>
          </a:xfrm>
          <a:prstGeom prst="rect">
            <a:avLst/>
          </a:prstGeom>
        </p:spPr>
      </p:pic>
      <p:sp>
        <p:nvSpPr>
          <p:cNvPr id="4" name="Rectangle 3"/>
          <p:cNvSpPr/>
          <p:nvPr/>
        </p:nvSpPr>
        <p:spPr>
          <a:xfrm>
            <a:off x="9667971" y="1868588"/>
            <a:ext cx="2028085" cy="584775"/>
          </a:xfrm>
          <a:prstGeom prst="rect">
            <a:avLst/>
          </a:prstGeom>
        </p:spPr>
        <p:txBody>
          <a:bodyPr wrap="square">
            <a:spAutoFit/>
          </a:bodyPr>
          <a:lstStyle/>
          <a:p>
            <a:pPr algn="ctr"/>
            <a:r>
              <a:rPr lang="sv-SE" sz="1600" b="1" dirty="0">
                <a:solidFill>
                  <a:srgbClr val="9C6114"/>
                </a:solidFill>
              </a:rPr>
              <a:t>Lund University-</a:t>
            </a:r>
            <a:r>
              <a:rPr lang="sv-SE" sz="1600" b="1" dirty="0" err="1">
                <a:solidFill>
                  <a:srgbClr val="9C6114"/>
                </a:solidFill>
              </a:rPr>
              <a:t>Adama</a:t>
            </a:r>
            <a:r>
              <a:rPr lang="sv-SE" sz="1600" b="1" dirty="0">
                <a:solidFill>
                  <a:srgbClr val="9C6114"/>
                </a:solidFill>
              </a:rPr>
              <a:t> Research site</a:t>
            </a:r>
          </a:p>
        </p:txBody>
      </p:sp>
      <p:pic>
        <p:nvPicPr>
          <p:cNvPr id="24" name="Picture 2" descr="Home"/>
          <p:cNvPicPr>
            <a:picLocks noChangeAspect="1" noChangeArrowheads="1"/>
          </p:cNvPicPr>
          <p:nvPr/>
        </p:nvPicPr>
        <p:blipFill>
          <a:blip r:embed="rId21">
            <a:extLst>
              <a:ext uri="{28A0092B-C50C-407E-A947-70E740481C1C}">
                <a14:useLocalDpi xmlns:a14="http://schemas.microsoft.com/office/drawing/2010/main" val="0"/>
              </a:ext>
            </a:extLst>
          </a:blip>
          <a:srcRect/>
          <a:stretch>
            <a:fillRect/>
          </a:stretch>
        </p:blipFill>
        <p:spPr bwMode="auto">
          <a:xfrm>
            <a:off x="8884562" y="4645091"/>
            <a:ext cx="980333" cy="795800"/>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8"/>
          <p:cNvPicPr>
            <a:picLocks noChangeAspect="1"/>
          </p:cNvPicPr>
          <p:nvPr/>
        </p:nvPicPr>
        <p:blipFill rotWithShape="1">
          <a:blip r:embed="rId22"/>
          <a:srcRect t="41114" b="39747"/>
          <a:stretch/>
        </p:blipFill>
        <p:spPr>
          <a:xfrm>
            <a:off x="9665288" y="2905031"/>
            <a:ext cx="2237970" cy="428331"/>
          </a:xfrm>
          <a:prstGeom prst="rect">
            <a:avLst/>
          </a:prstGeom>
        </p:spPr>
      </p:pic>
      <p:pic>
        <p:nvPicPr>
          <p:cNvPr id="10" name="Picture 9"/>
          <p:cNvPicPr>
            <a:picLocks noChangeAspect="1"/>
          </p:cNvPicPr>
          <p:nvPr/>
        </p:nvPicPr>
        <p:blipFill>
          <a:blip r:embed="rId23"/>
          <a:stretch>
            <a:fillRect/>
          </a:stretch>
        </p:blipFill>
        <p:spPr>
          <a:xfrm>
            <a:off x="5978303" y="1477583"/>
            <a:ext cx="2655890" cy="727379"/>
          </a:xfrm>
          <a:prstGeom prst="rect">
            <a:avLst/>
          </a:prstGeom>
        </p:spPr>
      </p:pic>
      <p:sp>
        <p:nvSpPr>
          <p:cNvPr id="29" name="Rectangle 28"/>
          <p:cNvSpPr/>
          <p:nvPr/>
        </p:nvSpPr>
        <p:spPr>
          <a:xfrm>
            <a:off x="2775568" y="2395279"/>
            <a:ext cx="1850397" cy="369332"/>
          </a:xfrm>
          <a:prstGeom prst="rect">
            <a:avLst/>
          </a:prstGeom>
        </p:spPr>
        <p:txBody>
          <a:bodyPr wrap="square">
            <a:spAutoFit/>
          </a:bodyPr>
          <a:lstStyle/>
          <a:p>
            <a:r>
              <a:rPr lang="sv-SE" b="1" dirty="0" smtClean="0">
                <a:solidFill>
                  <a:srgbClr val="9C6114"/>
                </a:solidFill>
              </a:rPr>
              <a:t>SWEGUB CORE</a:t>
            </a:r>
            <a:endParaRPr lang="sv-SE" b="1" dirty="0">
              <a:solidFill>
                <a:srgbClr val="9C6114"/>
              </a:solidFill>
            </a:endParaRPr>
          </a:p>
        </p:txBody>
      </p:sp>
      <p:pic>
        <p:nvPicPr>
          <p:cNvPr id="2060" name="Picture 12" descr="Bildresultat fÃ¶r guinea-Bissau flag"/>
          <p:cNvPicPr>
            <a:picLocks noChangeAspect="1" noChangeArrowheads="1"/>
          </p:cNvPicPr>
          <p:nvPr/>
        </p:nvPicPr>
        <p:blipFill>
          <a:blip r:embed="rId24" cstate="print">
            <a:extLst>
              <a:ext uri="{28A0092B-C50C-407E-A947-70E740481C1C}">
                <a14:useLocalDpi xmlns:a14="http://schemas.microsoft.com/office/drawing/2010/main" val="0"/>
              </a:ext>
            </a:extLst>
          </a:blip>
          <a:srcRect/>
          <a:stretch>
            <a:fillRect/>
          </a:stretch>
        </p:blipFill>
        <p:spPr bwMode="auto">
          <a:xfrm>
            <a:off x="4323374" y="2414262"/>
            <a:ext cx="374654" cy="187327"/>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14"/>
          <p:cNvPicPr>
            <a:picLocks noChangeAspect="1"/>
          </p:cNvPicPr>
          <p:nvPr/>
        </p:nvPicPr>
        <p:blipFill>
          <a:blip r:embed="rId25"/>
          <a:stretch>
            <a:fillRect/>
          </a:stretch>
        </p:blipFill>
        <p:spPr>
          <a:xfrm>
            <a:off x="4525576" y="2508720"/>
            <a:ext cx="324543" cy="202840"/>
          </a:xfrm>
          <a:prstGeom prst="rect">
            <a:avLst/>
          </a:prstGeom>
        </p:spPr>
      </p:pic>
      <p:pic>
        <p:nvPicPr>
          <p:cNvPr id="36" name="Picture 35"/>
          <p:cNvPicPr>
            <a:picLocks noChangeAspect="1"/>
          </p:cNvPicPr>
          <p:nvPr/>
        </p:nvPicPr>
        <p:blipFill>
          <a:blip r:embed="rId25"/>
          <a:stretch>
            <a:fillRect/>
          </a:stretch>
        </p:blipFill>
        <p:spPr>
          <a:xfrm>
            <a:off x="11449709" y="1894846"/>
            <a:ext cx="324543" cy="202840"/>
          </a:xfrm>
          <a:prstGeom prst="rect">
            <a:avLst/>
          </a:prstGeom>
        </p:spPr>
      </p:pic>
      <p:pic>
        <p:nvPicPr>
          <p:cNvPr id="32" name="Picture 31"/>
          <p:cNvPicPr>
            <a:picLocks noChangeAspect="1"/>
          </p:cNvPicPr>
          <p:nvPr/>
        </p:nvPicPr>
        <p:blipFill rotWithShape="1">
          <a:blip r:embed="rId26" cstate="print">
            <a:extLst>
              <a:ext uri="{28A0092B-C50C-407E-A947-70E740481C1C}">
                <a14:useLocalDpi xmlns:a14="http://schemas.microsoft.com/office/drawing/2010/main" val="0"/>
              </a:ext>
            </a:extLst>
          </a:blip>
          <a:srcRect l="12431" t="4219" r="24669" b="45567"/>
          <a:stretch/>
        </p:blipFill>
        <p:spPr>
          <a:xfrm>
            <a:off x="11259904" y="5920450"/>
            <a:ext cx="932096" cy="937549"/>
          </a:xfrm>
          <a:prstGeom prst="rect">
            <a:avLst/>
          </a:prstGeom>
        </p:spPr>
      </p:pic>
    </p:spTree>
    <p:extLst>
      <p:ext uri="{BB962C8B-B14F-4D97-AF65-F5344CB8AC3E}">
        <p14:creationId xmlns:p14="http://schemas.microsoft.com/office/powerpoint/2010/main" val="325577523"/>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34643</TotalTime>
  <Words>609</Words>
  <Application>Microsoft Office PowerPoint</Application>
  <PresentationFormat>Bredbild</PresentationFormat>
  <Paragraphs>130</Paragraphs>
  <Slides>11</Slides>
  <Notes>4</Notes>
  <HiddenSlides>0</HiddenSlides>
  <MMClips>0</MMClips>
  <ScaleCrop>false</ScaleCrop>
  <HeadingPairs>
    <vt:vector size="6" baseType="variant">
      <vt:variant>
        <vt:lpstr>Använt teckensnitt</vt:lpstr>
      </vt:variant>
      <vt:variant>
        <vt:i4>5</vt:i4>
      </vt:variant>
      <vt:variant>
        <vt:lpstr>Tema</vt:lpstr>
      </vt:variant>
      <vt:variant>
        <vt:i4>1</vt:i4>
      </vt:variant>
      <vt:variant>
        <vt:lpstr>Bildrubriker</vt:lpstr>
      </vt:variant>
      <vt:variant>
        <vt:i4>11</vt:i4>
      </vt:variant>
    </vt:vector>
  </HeadingPairs>
  <TitlesOfParts>
    <vt:vector size="17" baseType="lpstr">
      <vt:lpstr>Arial</vt:lpstr>
      <vt:lpstr>Calibri</vt:lpstr>
      <vt:lpstr>Calibri Light</vt:lpstr>
      <vt:lpstr>Frutiger LT Std 45 Light</vt:lpstr>
      <vt:lpstr>Wingdings</vt:lpstr>
      <vt:lpstr>Office Theme</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vector>
  </TitlesOfParts>
  <Company>Lunds universitet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med-jes</dc:creator>
  <cp:lastModifiedBy>Malin Neptin</cp:lastModifiedBy>
  <cp:revision>83</cp:revision>
  <cp:lastPrinted>2018-06-11T09:22:03Z</cp:lastPrinted>
  <dcterms:created xsi:type="dcterms:W3CDTF">2018-06-07T17:57:22Z</dcterms:created>
  <dcterms:modified xsi:type="dcterms:W3CDTF">2021-02-03T08:41:41Z</dcterms:modified>
</cp:coreProperties>
</file>